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617" r:id="rId2"/>
    <p:sldId id="626" r:id="rId3"/>
    <p:sldId id="621" r:id="rId4"/>
    <p:sldId id="327" r:id="rId5"/>
    <p:sldId id="328" r:id="rId6"/>
    <p:sldId id="622" r:id="rId7"/>
    <p:sldId id="623" r:id="rId8"/>
    <p:sldId id="624" r:id="rId9"/>
    <p:sldId id="627" r:id="rId10"/>
    <p:sldId id="584" r:id="rId11"/>
    <p:sldId id="585" r:id="rId12"/>
    <p:sldId id="629" r:id="rId13"/>
    <p:sldId id="586" r:id="rId14"/>
    <p:sldId id="631" r:id="rId15"/>
    <p:sldId id="632" r:id="rId16"/>
    <p:sldId id="634" r:id="rId17"/>
    <p:sldId id="635" r:id="rId18"/>
    <p:sldId id="633" r:id="rId19"/>
    <p:sldId id="637" r:id="rId20"/>
    <p:sldId id="636" r:id="rId21"/>
    <p:sldId id="630" r:id="rId22"/>
    <p:sldId id="588" r:id="rId23"/>
    <p:sldId id="589" r:id="rId24"/>
    <p:sldId id="590" r:id="rId25"/>
    <p:sldId id="536" r:id="rId26"/>
    <p:sldId id="537" r:id="rId27"/>
    <p:sldId id="638" r:id="rId28"/>
    <p:sldId id="538" r:id="rId29"/>
    <p:sldId id="539" r:id="rId30"/>
    <p:sldId id="640" r:id="rId31"/>
    <p:sldId id="581" r:id="rId32"/>
    <p:sldId id="541" r:id="rId33"/>
    <p:sldId id="542" r:id="rId34"/>
    <p:sldId id="591" r:id="rId35"/>
    <p:sldId id="644" r:id="rId36"/>
    <p:sldId id="645" r:id="rId37"/>
    <p:sldId id="646" r:id="rId38"/>
    <p:sldId id="647" r:id="rId39"/>
    <p:sldId id="648" r:id="rId40"/>
    <p:sldId id="649" r:id="rId41"/>
    <p:sldId id="650" r:id="rId42"/>
    <p:sldId id="651" r:id="rId43"/>
    <p:sldId id="652" r:id="rId44"/>
    <p:sldId id="643" r:id="rId45"/>
    <p:sldId id="592" r:id="rId46"/>
    <p:sldId id="593" r:id="rId47"/>
    <p:sldId id="628" r:id="rId48"/>
    <p:sldId id="594" r:id="rId49"/>
    <p:sldId id="595" r:id="rId50"/>
    <p:sldId id="596" r:id="rId51"/>
    <p:sldId id="597" r:id="rId52"/>
    <p:sldId id="59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12"/>
    <p:restoredTop sz="97248"/>
  </p:normalViewPr>
  <p:slideViewPr>
    <p:cSldViewPr snapToGrid="0" snapToObjects="1">
      <p:cViewPr varScale="1">
        <p:scale>
          <a:sx n="174" d="100"/>
          <a:sy n="174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D6814-BD8A-CB49-BAEA-EB303211CAE9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ECFB8-A7C0-E943-AE64-E41800C1A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9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460A7-36E2-254F-A320-97BC77E1C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028724"/>
            <a:ext cx="11350172" cy="599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CSE 3521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A2A7-066E-9046-8121-95F264DC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E8D3-1287-3744-8FAF-4A40CD8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45640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B578A5-C01B-5746-8F37-A8507C26D5D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303-7D4B-6B4F-B80C-1ED0C4CF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640" y="1681163"/>
            <a:ext cx="5702935" cy="456555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FBE-D4EB-0E40-8B47-1079AF3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640" y="2505075"/>
            <a:ext cx="5702935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0DBDC-D697-2741-A295-168C772A4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6400" y="1681163"/>
            <a:ext cx="5762879" cy="456544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C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E66BE-92C4-FC4C-AC21-FE8A32C96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6400" y="2505075"/>
            <a:ext cx="5762880" cy="3684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C15DA5-5933-2E4C-893D-A908BD32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5A316-8BF4-6148-A76F-D966A9DBE321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FDD41-D99A-A14A-836E-655A91E30D8C}"/>
              </a:ext>
            </a:extLst>
          </p:cNvPr>
          <p:cNvCxnSpPr>
            <a:cxnSpLocks/>
          </p:cNvCxnSpPr>
          <p:nvPr userDrawn="1"/>
        </p:nvCxnSpPr>
        <p:spPr>
          <a:xfrm>
            <a:off x="6145428" y="1681163"/>
            <a:ext cx="0" cy="450850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03C1A-2431-1A4A-8332-630616C534BD}"/>
              </a:ext>
            </a:extLst>
          </p:cNvPr>
          <p:cNvCxnSpPr>
            <a:cxnSpLocks/>
          </p:cNvCxnSpPr>
          <p:nvPr userDrawn="1"/>
        </p:nvCxnSpPr>
        <p:spPr>
          <a:xfrm>
            <a:off x="234696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D423DE-EE3D-144E-8305-FAD82E00DC73}"/>
              </a:ext>
            </a:extLst>
          </p:cNvPr>
          <p:cNvCxnSpPr>
            <a:cxnSpLocks/>
          </p:cNvCxnSpPr>
          <p:nvPr userDrawn="1"/>
        </p:nvCxnSpPr>
        <p:spPr>
          <a:xfrm>
            <a:off x="6256401" y="2230186"/>
            <a:ext cx="5762879" cy="0"/>
          </a:xfrm>
          <a:prstGeom prst="line">
            <a:avLst/>
          </a:prstGeom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7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84DFD9-2B07-AE4F-9A3C-2EEFC6FB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254000"/>
            <a:ext cx="11724640" cy="91598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2471FE-D852-2441-85E8-46B1B30A4C7F}"/>
              </a:ext>
            </a:extLst>
          </p:cNvPr>
          <p:cNvCxnSpPr/>
          <p:nvPr userDrawn="1"/>
        </p:nvCxnSpPr>
        <p:spPr>
          <a:xfrm>
            <a:off x="296672" y="1348740"/>
            <a:ext cx="11722608" cy="0"/>
          </a:xfrm>
          <a:prstGeom prst="line">
            <a:avLst/>
          </a:prstGeom>
          <a:ln w="317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8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747487"/>
            <a:ext cx="11350171" cy="1625600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7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F7F-A249-F443-B60E-AC4643D57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22363"/>
            <a:ext cx="11350171" cy="1250723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&lt;Topic&gt;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3CFC8-047F-C941-8585-D09B9904EA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0172" y="5522231"/>
            <a:ext cx="3381828" cy="1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32A6-A96D-DA45-A47A-D02A0A9F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D3DD-323F-6F4A-9A75-123C3C9D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21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i.berkeley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8843" y="1263375"/>
            <a:ext cx="121920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CSE 3521: </a:t>
            </a:r>
            <a:br>
              <a:rPr lang="en-US" dirty="0"/>
            </a:br>
            <a:r>
              <a:rPr lang="en-US" dirty="0"/>
              <a:t>Introduction to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2"/>
            <a:ext cx="5867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2384" y="2466283"/>
            <a:ext cx="5245344" cy="2342669"/>
          </a:xfrm>
          <a:prstGeom prst="rect">
            <a:avLst/>
          </a:prstGeom>
          <a:noFill/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4519C585-32F4-2749-8E97-60A41CDE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625" y="6479233"/>
            <a:ext cx="717757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[Many slides are adapted from </a:t>
            </a:r>
            <a:r>
              <a:rPr lang="en-US" sz="1100" dirty="0">
                <a:cs typeface="Calibri"/>
              </a:rPr>
              <a:t>the </a:t>
            </a:r>
            <a:r>
              <a:rPr lang="en-US" sz="1100" dirty="0">
                <a:cs typeface="Calibri"/>
                <a:hlinkClick r:id="rId4"/>
              </a:rPr>
              <a:t>UC Berkeley. </a:t>
            </a:r>
            <a:r>
              <a:rPr lang="en-US" sz="1100" dirty="0">
                <a:latin typeface="Calibri"/>
                <a:cs typeface="Calibri"/>
                <a:hlinkClick r:id="rId4"/>
              </a:rPr>
              <a:t>CS188 Intro to AI</a:t>
            </a:r>
            <a:r>
              <a:rPr lang="en-US" sz="1100" dirty="0">
                <a:latin typeface="Calibri"/>
                <a:cs typeface="Calibri"/>
              </a:rPr>
              <a:t> at UC Berkeley and previous CSE 3521 course at OSU.]</a:t>
            </a:r>
          </a:p>
        </p:txBody>
      </p:sp>
    </p:spTree>
    <p:extLst>
      <p:ext uri="{BB962C8B-B14F-4D97-AF65-F5344CB8AC3E}">
        <p14:creationId xmlns:p14="http://schemas.microsoft.com/office/powerpoint/2010/main" val="203215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0C17-A4F7-944E-BB4C-852073E6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A694-C1B5-4F41-A24A-AB6FD397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Clustering</a:t>
            </a:r>
            <a:r>
              <a:rPr lang="en-US" altLang="zh-CN" spc="18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systems: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Unsupervised</a:t>
            </a:r>
            <a:r>
              <a:rPr lang="en-US" altLang="zh-CN" spc="-12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learning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Detect</a:t>
            </a:r>
            <a:r>
              <a:rPr lang="en-US" altLang="zh-CN" spc="-64" dirty="0">
                <a:cs typeface="Arial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Arial"/>
              </a:rPr>
              <a:t>patterns</a:t>
            </a:r>
            <a:r>
              <a:rPr lang="en-US" altLang="zh-CN" spc="-6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in</a:t>
            </a:r>
            <a:r>
              <a:rPr lang="en-US" altLang="zh-CN" spc="-69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unlabeled </a:t>
            </a:r>
            <a:r>
              <a:rPr lang="en-US" altLang="zh-CN" spc="-5" dirty="0">
                <a:ea typeface="Arial"/>
              </a:rPr>
              <a:t>da</a:t>
            </a:r>
            <a:r>
              <a:rPr lang="en-US" altLang="zh-CN" dirty="0">
                <a:ea typeface="Arial"/>
              </a:rPr>
              <a:t>ta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E.g.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group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emails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or</a:t>
            </a:r>
            <a:r>
              <a:rPr lang="en-US" altLang="zh-CN" spc="129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search </a:t>
            </a:r>
            <a:r>
              <a:rPr lang="en-US" altLang="zh-CN" spc="-5" dirty="0">
                <a:ea typeface="Arial"/>
              </a:rPr>
              <a:t>re</a:t>
            </a:r>
            <a:r>
              <a:rPr lang="en-US" altLang="zh-CN" dirty="0">
                <a:ea typeface="Arial"/>
              </a:rPr>
              <a:t>sults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E.g.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find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categories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of</a:t>
            </a:r>
            <a:r>
              <a:rPr lang="en-US" altLang="zh-CN" spc="129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customers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E.g.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detect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anomalous</a:t>
            </a:r>
            <a:r>
              <a:rPr lang="en-US" altLang="zh-CN" spc="129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program </a:t>
            </a:r>
            <a:r>
              <a:rPr lang="en-US" altLang="zh-CN" spc="-5" dirty="0">
                <a:ea typeface="Arial"/>
              </a:rPr>
              <a:t>ex</a:t>
            </a:r>
            <a:r>
              <a:rPr lang="en-US" altLang="zh-CN" dirty="0">
                <a:ea typeface="Arial"/>
              </a:rPr>
              <a:t>ecutions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Useful</a:t>
            </a:r>
            <a:r>
              <a:rPr lang="en-US" altLang="zh-CN" spc="5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when</a:t>
            </a:r>
            <a:r>
              <a:rPr lang="en-US" altLang="zh-CN" spc="50" dirty="0">
                <a:cs typeface="Arial"/>
              </a:rPr>
              <a:t> we </a:t>
            </a:r>
            <a:r>
              <a:rPr lang="en-US" altLang="zh-CN" dirty="0">
                <a:ea typeface="Arial"/>
              </a:rPr>
              <a:t>don</a:t>
            </a:r>
            <a:r>
              <a:rPr lang="en-US" altLang="zh-CN" spc="44" dirty="0">
                <a:ea typeface="Arial"/>
                <a:cs typeface="Arial"/>
              </a:rPr>
              <a:t>’</a:t>
            </a:r>
            <a:r>
              <a:rPr lang="en-US" altLang="zh-CN" dirty="0">
                <a:ea typeface="Arial"/>
              </a:rPr>
              <a:t>t</a:t>
            </a:r>
            <a:r>
              <a:rPr lang="en-US" altLang="zh-CN" spc="5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know</a:t>
            </a:r>
            <a:r>
              <a:rPr lang="en-US" altLang="zh-CN" spc="5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what you</a:t>
            </a:r>
            <a:r>
              <a:rPr lang="en-US" altLang="zh-CN" spc="170" dirty="0">
                <a:cs typeface="Arial"/>
              </a:rPr>
              <a:t> a</a:t>
            </a:r>
            <a:r>
              <a:rPr lang="en-US" altLang="zh-CN" dirty="0">
                <a:ea typeface="Arial"/>
              </a:rPr>
              <a:t>re</a:t>
            </a:r>
            <a:r>
              <a:rPr lang="en-US" altLang="zh-CN" spc="17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looking</a:t>
            </a:r>
            <a:r>
              <a:rPr lang="en-US" altLang="zh-CN" spc="17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for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Requires</a:t>
            </a:r>
            <a:r>
              <a:rPr lang="en-US" altLang="zh-CN" spc="-5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data,</a:t>
            </a:r>
            <a:r>
              <a:rPr lang="en-US" altLang="zh-CN" spc="-5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but</a:t>
            </a:r>
            <a:r>
              <a:rPr lang="en-US" altLang="zh-CN" spc="-5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no</a:t>
            </a:r>
            <a:r>
              <a:rPr lang="en-US" altLang="zh-CN" spc="-6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labels</a:t>
            </a:r>
            <a:r>
              <a:rPr lang="en-US" altLang="zh-CN" dirty="0">
                <a:cs typeface="Arial"/>
              </a:rPr>
              <a:t> </a:t>
            </a:r>
          </a:p>
          <a:p>
            <a:pPr marL="914400" lvl="2">
              <a:lnSpc>
                <a:spcPct val="100000"/>
              </a:lnSpc>
            </a:pPr>
            <a:r>
              <a:rPr lang="en-US" altLang="zh-CN" dirty="0">
                <a:ea typeface="Arial"/>
              </a:rPr>
              <a:t>May</a:t>
            </a:r>
            <a:r>
              <a:rPr lang="en-US" altLang="zh-CN" spc="-8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get</a:t>
            </a:r>
            <a:r>
              <a:rPr lang="en-US" altLang="zh-CN" spc="-8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gibberish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52B788-A82E-2F49-8DE2-60C0CA49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057" y="1381604"/>
            <a:ext cx="2295332" cy="3055690"/>
          </a:xfrm>
          <a:prstGeom prst="rect">
            <a:avLst/>
          </a:prstGeom>
        </p:spPr>
      </p:pic>
      <p:pic>
        <p:nvPicPr>
          <p:cNvPr id="1026" name="Picture 2" descr="Interview with Marion Joffre, Big Data specialist">
            <a:extLst>
              <a:ext uri="{FF2B5EF4-FFF2-40B4-BE49-F238E27FC236}">
                <a16:creationId xmlns:a16="http://schemas.microsoft.com/office/drawing/2014/main" id="{A5559E4A-2CD7-40D9-B871-0E93B953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4500794"/>
            <a:ext cx="3904192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85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0C17-A4F7-944E-BB4C-852073E6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A694-C1B5-4F41-A24A-AB6FD397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Basic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idea: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group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together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similar</a:t>
            </a:r>
            <a:r>
              <a:rPr lang="en-US" altLang="zh-CN" spc="3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instances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2D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point</a:t>
            </a:r>
            <a:r>
              <a:rPr lang="en-US" altLang="zh-CN" spc="3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patterns</a:t>
            </a: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228600" lvl="1" indent="0">
              <a:lnSpc>
                <a:spcPct val="100000"/>
              </a:lnSpc>
              <a:buNone/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What</a:t>
            </a:r>
            <a:r>
              <a:rPr lang="en-US" altLang="zh-CN" spc="160" dirty="0">
                <a:ea typeface="Arial"/>
                <a:cs typeface="Arial"/>
              </a:rPr>
              <a:t> does</a:t>
            </a:r>
            <a:r>
              <a:rPr lang="en-US" altLang="zh-CN" spc="154" dirty="0">
                <a:cs typeface="Arial"/>
              </a:rPr>
              <a:t> “</a:t>
            </a:r>
            <a:r>
              <a:rPr lang="en-US" altLang="zh-CN" dirty="0">
                <a:ea typeface="Arial"/>
              </a:rPr>
              <a:t>similar”</a:t>
            </a:r>
            <a:r>
              <a:rPr lang="en-US" altLang="zh-CN" spc="16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mean?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One</a:t>
            </a:r>
            <a:r>
              <a:rPr lang="en-US" altLang="zh-CN" spc="3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option:</a:t>
            </a:r>
            <a:r>
              <a:rPr lang="en-US" altLang="zh-CN" spc="3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small</a:t>
            </a:r>
            <a:r>
              <a:rPr lang="en-US" altLang="zh-CN" spc="3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(squared)</a:t>
            </a:r>
            <a:r>
              <a:rPr lang="en-US" altLang="zh-CN" spc="2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Euclidean</a:t>
            </a:r>
            <a:r>
              <a:rPr lang="en-US" altLang="zh-CN" spc="3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distance (i.e., L</a:t>
            </a:r>
            <a:r>
              <a:rPr lang="en-US" altLang="zh-CN" baseline="-25000" dirty="0">
                <a:ea typeface="Arial"/>
              </a:rPr>
              <a:t>2</a:t>
            </a:r>
            <a:r>
              <a:rPr lang="en-US" altLang="zh-CN" dirty="0">
                <a:ea typeface="Arial"/>
              </a:rPr>
              <a:t> distance)</a:t>
            </a:r>
          </a:p>
          <a:p>
            <a:pPr marL="228600" lvl="1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07114-49EA-9E42-94EA-D83F59E49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77" y="3044910"/>
            <a:ext cx="6088151" cy="13810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CA2B99B-9333-4435-A83B-C53B39125556}"/>
              </a:ext>
            </a:extLst>
          </p:cNvPr>
          <p:cNvGrpSpPr/>
          <p:nvPr/>
        </p:nvGrpSpPr>
        <p:grpSpPr>
          <a:xfrm>
            <a:off x="1346610" y="2838916"/>
            <a:ext cx="3081713" cy="1738351"/>
            <a:chOff x="1295810" y="2508250"/>
            <a:chExt cx="3081713" cy="173835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A020DF-209C-45EE-B2C2-ABDF3A2D65A0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4095262"/>
              <a:ext cx="18493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034F585-CA87-40D8-BBF3-1A528C5EE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548" y="2508250"/>
              <a:ext cx="0" cy="1587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BB4E48E-C36E-4CE9-9285-B8340A1B0851}"/>
                    </a:ext>
                  </a:extLst>
                </p:cNvPr>
                <p:cNvSpPr txBox="1"/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BB4E48E-C36E-4CE9-9285-B8340A1B0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94" t="-2174" r="-19481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53082E-8470-4ACB-B00E-BD3F1AB15D46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53082E-8470-4ACB-B00E-BD3F1AB15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494" t="-4444" r="-18182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5DA8D7-5D26-49BF-9BD0-11488D0CE8BE}"/>
              </a:ext>
            </a:extLst>
          </p:cNvPr>
          <p:cNvGrpSpPr/>
          <p:nvPr/>
        </p:nvGrpSpPr>
        <p:grpSpPr>
          <a:xfrm>
            <a:off x="4264455" y="2838916"/>
            <a:ext cx="3081713" cy="1738351"/>
            <a:chOff x="1295810" y="2508250"/>
            <a:chExt cx="3081713" cy="173835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84E5C3-F47B-4D67-91A8-400ECAA685CA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4095262"/>
              <a:ext cx="18493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701AE9-EB0D-4DF8-9F89-847408AED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548" y="2508250"/>
              <a:ext cx="0" cy="1587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F34953-EC51-4425-9C2B-53B87B5D4F55}"/>
                    </a:ext>
                  </a:extLst>
                </p:cNvPr>
                <p:cNvSpPr txBox="1"/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F34953-EC51-4425-9C2B-53B87B5D4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494" t="-2174" r="-1818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B92D9A7-1DF0-47C2-A0D4-D9B8EABA7FC6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B92D9A7-1DF0-47C2-A0D4-D9B8EABA7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494" t="-4444" r="-18182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034537-C108-40B7-BBD4-022E72C35880}"/>
                  </a:ext>
                </a:extLst>
              </p:cNvPr>
              <p:cNvSpPr txBox="1"/>
              <p:nvPr/>
            </p:nvSpPr>
            <p:spPr>
              <a:xfrm>
                <a:off x="1208449" y="5766152"/>
                <a:ext cx="8722951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′[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034537-C108-40B7-BBD4-022E72C35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449" y="5766152"/>
                <a:ext cx="8722951" cy="103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7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0C17-A4F7-944E-BB4C-852073E6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A694-C1B5-4F41-A24A-AB6FD397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Basic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idea: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group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together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similar</a:t>
            </a:r>
            <a:r>
              <a:rPr lang="en-US" altLang="zh-CN" spc="3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instances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2D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point</a:t>
            </a:r>
            <a:r>
              <a:rPr lang="en-US" altLang="zh-CN" spc="3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patterns</a:t>
            </a: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228600" lvl="1" indent="0">
              <a:lnSpc>
                <a:spcPct val="100000"/>
              </a:lnSpc>
              <a:buNone/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What</a:t>
            </a:r>
            <a:r>
              <a:rPr lang="en-US" altLang="zh-CN" spc="160" dirty="0">
                <a:ea typeface="Arial"/>
                <a:cs typeface="Arial"/>
              </a:rPr>
              <a:t> does</a:t>
            </a:r>
            <a:r>
              <a:rPr lang="en-US" altLang="zh-CN" spc="154" dirty="0">
                <a:cs typeface="Arial"/>
              </a:rPr>
              <a:t> “</a:t>
            </a:r>
            <a:r>
              <a:rPr lang="en-US" altLang="zh-CN" dirty="0">
                <a:ea typeface="Arial"/>
              </a:rPr>
              <a:t>similar”</a:t>
            </a:r>
            <a:r>
              <a:rPr lang="en-US" altLang="zh-CN" spc="16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mean?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One</a:t>
            </a:r>
            <a:r>
              <a:rPr lang="en-US" altLang="zh-CN" spc="3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option:</a:t>
            </a:r>
            <a:r>
              <a:rPr lang="en-US" altLang="zh-CN" spc="3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small</a:t>
            </a:r>
            <a:r>
              <a:rPr lang="en-US" altLang="zh-CN" spc="3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(squared)</a:t>
            </a:r>
            <a:r>
              <a:rPr lang="en-US" altLang="zh-CN" spc="2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Euclidean</a:t>
            </a:r>
            <a:r>
              <a:rPr lang="en-US" altLang="zh-CN" spc="3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distance (i.e., L</a:t>
            </a:r>
            <a:r>
              <a:rPr lang="en-US" altLang="zh-CN" baseline="-25000" dirty="0">
                <a:ea typeface="Arial"/>
              </a:rPr>
              <a:t>2</a:t>
            </a:r>
            <a:r>
              <a:rPr lang="en-US" altLang="zh-CN" dirty="0">
                <a:ea typeface="Arial"/>
              </a:rPr>
              <a:t> distance)</a:t>
            </a:r>
          </a:p>
          <a:p>
            <a:pPr marL="228600" lvl="1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07114-49EA-9E42-94EA-D83F59E49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77" y="3044910"/>
            <a:ext cx="6088151" cy="13810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CA2B99B-9333-4435-A83B-C53B39125556}"/>
              </a:ext>
            </a:extLst>
          </p:cNvPr>
          <p:cNvGrpSpPr/>
          <p:nvPr/>
        </p:nvGrpSpPr>
        <p:grpSpPr>
          <a:xfrm>
            <a:off x="1346610" y="2838916"/>
            <a:ext cx="3081713" cy="1738351"/>
            <a:chOff x="1295810" y="2508250"/>
            <a:chExt cx="3081713" cy="173835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A020DF-209C-45EE-B2C2-ABDF3A2D65A0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4095262"/>
              <a:ext cx="18493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034F585-CA87-40D8-BBF3-1A528C5EE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548" y="2508250"/>
              <a:ext cx="0" cy="1587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BB4E48E-C36E-4CE9-9285-B8340A1B0851}"/>
                    </a:ext>
                  </a:extLst>
                </p:cNvPr>
                <p:cNvSpPr txBox="1"/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BB4E48E-C36E-4CE9-9285-B8340A1B0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94" t="-2174" r="-19481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53082E-8470-4ACB-B00E-BD3F1AB15D46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53082E-8470-4ACB-B00E-BD3F1AB15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494" t="-4444" r="-18182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5DA8D7-5D26-49BF-9BD0-11488D0CE8BE}"/>
              </a:ext>
            </a:extLst>
          </p:cNvPr>
          <p:cNvGrpSpPr/>
          <p:nvPr/>
        </p:nvGrpSpPr>
        <p:grpSpPr>
          <a:xfrm>
            <a:off x="4264455" y="2838916"/>
            <a:ext cx="3081713" cy="1738351"/>
            <a:chOff x="1295810" y="2508250"/>
            <a:chExt cx="3081713" cy="173835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84E5C3-F47B-4D67-91A8-400ECAA685CA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4095262"/>
              <a:ext cx="18493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701AE9-EB0D-4DF8-9F89-847408AED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548" y="2508250"/>
              <a:ext cx="0" cy="1587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F34953-EC51-4425-9C2B-53B87B5D4F55}"/>
                    </a:ext>
                  </a:extLst>
                </p:cNvPr>
                <p:cNvSpPr txBox="1"/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F34953-EC51-4425-9C2B-53B87B5D4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494" t="-2174" r="-1818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B92D9A7-1DF0-47C2-A0D4-D9B8EABA7FC6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B92D9A7-1DF0-47C2-A0D4-D9B8EABA7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494" t="-4444" r="-18182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034537-C108-40B7-BBD4-022E72C35880}"/>
                  </a:ext>
                </a:extLst>
              </p:cNvPr>
              <p:cNvSpPr txBox="1"/>
              <p:nvPr/>
            </p:nvSpPr>
            <p:spPr>
              <a:xfrm>
                <a:off x="1208449" y="5766152"/>
                <a:ext cx="8722951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′[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034537-C108-40B7-BBD4-022E72C35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449" y="5766152"/>
                <a:ext cx="8722951" cy="103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0825231-7A04-4A84-8FD0-09718923C7EF}"/>
              </a:ext>
            </a:extLst>
          </p:cNvPr>
          <p:cNvSpPr/>
          <p:nvPr/>
        </p:nvSpPr>
        <p:spPr>
          <a:xfrm>
            <a:off x="1939000" y="2893571"/>
            <a:ext cx="997180" cy="1010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068526-5CDA-4A0B-AE34-8DC8A21DD586}"/>
              </a:ext>
            </a:extLst>
          </p:cNvPr>
          <p:cNvSpPr/>
          <p:nvPr/>
        </p:nvSpPr>
        <p:spPr>
          <a:xfrm>
            <a:off x="2830504" y="3632422"/>
            <a:ext cx="997180" cy="1010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74AE33-4F29-4FD4-B244-2ED497D990DF}"/>
              </a:ext>
            </a:extLst>
          </p:cNvPr>
          <p:cNvSpPr/>
          <p:nvPr/>
        </p:nvSpPr>
        <p:spPr>
          <a:xfrm>
            <a:off x="4887530" y="3044909"/>
            <a:ext cx="2637220" cy="5875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BD8E1B-B300-4B45-961F-8C9C4016F73F}"/>
              </a:ext>
            </a:extLst>
          </p:cNvPr>
          <p:cNvSpPr/>
          <p:nvPr/>
        </p:nvSpPr>
        <p:spPr>
          <a:xfrm>
            <a:off x="4887530" y="3702368"/>
            <a:ext cx="2637220" cy="5875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882C76-11CA-4EC9-9332-F367B347C589}"/>
              </a:ext>
            </a:extLst>
          </p:cNvPr>
          <p:cNvGrpSpPr/>
          <p:nvPr/>
        </p:nvGrpSpPr>
        <p:grpSpPr>
          <a:xfrm>
            <a:off x="5114819" y="3346862"/>
            <a:ext cx="2114550" cy="685334"/>
            <a:chOff x="5092700" y="3282950"/>
            <a:chExt cx="2114550" cy="68533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2ACD723-BBB6-4ED0-BEFC-15B1C761B18D}"/>
                </a:ext>
              </a:extLst>
            </p:cNvPr>
            <p:cNvCxnSpPr/>
            <p:nvPr/>
          </p:nvCxnSpPr>
          <p:spPr>
            <a:xfrm>
              <a:off x="5092700" y="3282950"/>
              <a:ext cx="2114550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9828D1-5D2B-4B57-A28D-AAA0A591A7DA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00" y="3282950"/>
              <a:ext cx="0" cy="685334"/>
            </a:xfrm>
            <a:prstGeom prst="line">
              <a:avLst/>
            </a:prstGeom>
            <a:ln w="25400">
              <a:solidFill>
                <a:srgbClr val="FF0000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BFF9CCE-8073-4BA3-936E-69B24955FA72}"/>
              </a:ext>
            </a:extLst>
          </p:cNvPr>
          <p:cNvSpPr txBox="1"/>
          <p:nvPr/>
        </p:nvSpPr>
        <p:spPr>
          <a:xfrm>
            <a:off x="7828584" y="3170570"/>
            <a:ext cx="4172442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Need other distance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Feature 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6563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Find K centers and group data instances into the K centers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 K = 2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 each data instance to the closet (most similar, smallest distant) center  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F07A4A-E1B5-4217-A650-6307137BAA7B}"/>
              </a:ext>
            </a:extLst>
          </p:cNvPr>
          <p:cNvGrpSpPr/>
          <p:nvPr/>
        </p:nvGrpSpPr>
        <p:grpSpPr>
          <a:xfrm>
            <a:off x="4628365" y="3147998"/>
            <a:ext cx="7254571" cy="3566454"/>
            <a:chOff x="1295810" y="2508250"/>
            <a:chExt cx="7254571" cy="35664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E04B1-0905-4FF0-8B10-5A07A3EBB615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5612004"/>
              <a:ext cx="64012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E81717-53F1-46D0-BDC0-8F501EA0B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049" y="2508250"/>
              <a:ext cx="499" cy="3103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/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0A49927-430C-4355-B51E-21A3163D6F3C}"/>
              </a:ext>
            </a:extLst>
          </p:cNvPr>
          <p:cNvSpPr/>
          <p:nvPr/>
        </p:nvSpPr>
        <p:spPr>
          <a:xfrm>
            <a:off x="6547469" y="3378853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858764-D692-4B83-80B1-2ED017C68E81}"/>
              </a:ext>
            </a:extLst>
          </p:cNvPr>
          <p:cNvSpPr/>
          <p:nvPr/>
        </p:nvSpPr>
        <p:spPr>
          <a:xfrm>
            <a:off x="7309469" y="34333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8F15D9-3BC7-47B5-94F8-77AF331C5FA1}"/>
              </a:ext>
            </a:extLst>
          </p:cNvPr>
          <p:cNvSpPr/>
          <p:nvPr/>
        </p:nvSpPr>
        <p:spPr>
          <a:xfrm>
            <a:off x="6022312" y="4224570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248164-92E4-433E-A5FD-04450148386B}"/>
              </a:ext>
            </a:extLst>
          </p:cNvPr>
          <p:cNvSpPr/>
          <p:nvPr/>
        </p:nvSpPr>
        <p:spPr>
          <a:xfrm>
            <a:off x="6625852" y="450416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1D11C9-6D30-47B4-BCEA-1CCD4C035528}"/>
              </a:ext>
            </a:extLst>
          </p:cNvPr>
          <p:cNvSpPr/>
          <p:nvPr/>
        </p:nvSpPr>
        <p:spPr>
          <a:xfrm>
            <a:off x="9601382" y="4510528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9FA93F-686E-4B7C-AD15-7A54933A8F61}"/>
              </a:ext>
            </a:extLst>
          </p:cNvPr>
          <p:cNvSpPr/>
          <p:nvPr/>
        </p:nvSpPr>
        <p:spPr>
          <a:xfrm>
            <a:off x="10509869" y="488087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CD1F86-5150-4B15-A64A-897050FA04B0}"/>
              </a:ext>
            </a:extLst>
          </p:cNvPr>
          <p:cNvSpPr/>
          <p:nvPr/>
        </p:nvSpPr>
        <p:spPr>
          <a:xfrm>
            <a:off x="9158956" y="52972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B60101-C749-4677-8956-BDB65731A067}"/>
              </a:ext>
            </a:extLst>
          </p:cNvPr>
          <p:cNvSpPr/>
          <p:nvPr/>
        </p:nvSpPr>
        <p:spPr>
          <a:xfrm>
            <a:off x="9972739" y="5574116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00BD9-6DEB-4901-B841-E46AC4FA789C}"/>
              </a:ext>
            </a:extLst>
          </p:cNvPr>
          <p:cNvGrpSpPr/>
          <p:nvPr/>
        </p:nvGrpSpPr>
        <p:grpSpPr>
          <a:xfrm>
            <a:off x="6547469" y="3872339"/>
            <a:ext cx="3663436" cy="1543838"/>
            <a:chOff x="3265714" y="3563257"/>
            <a:chExt cx="3663436" cy="1543838"/>
          </a:xfrm>
        </p:grpSpPr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BD95DFC7-6855-4D27-A61D-7507D6373315}"/>
                </a:ext>
              </a:extLst>
            </p:cNvPr>
            <p:cNvSpPr/>
            <p:nvPr/>
          </p:nvSpPr>
          <p:spPr>
            <a:xfrm>
              <a:off x="3265714" y="3563257"/>
              <a:ext cx="463037" cy="461051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DADB1F93-6154-4D1D-AD52-EC95A426D0C3}"/>
                </a:ext>
              </a:extLst>
            </p:cNvPr>
            <p:cNvSpPr/>
            <p:nvPr/>
          </p:nvSpPr>
          <p:spPr>
            <a:xfrm>
              <a:off x="6466113" y="4646044"/>
              <a:ext cx="463037" cy="4610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B707B-C6DC-4CAC-9DD7-EFE152D6CB6B}"/>
              </a:ext>
            </a:extLst>
          </p:cNvPr>
          <p:cNvCxnSpPr/>
          <p:nvPr/>
        </p:nvCxnSpPr>
        <p:spPr>
          <a:xfrm flipH="1">
            <a:off x="6943727" y="3683628"/>
            <a:ext cx="298963" cy="341086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57110F-C7BC-4B81-BC1D-5B003E07331B}"/>
              </a:ext>
            </a:extLst>
          </p:cNvPr>
          <p:cNvCxnSpPr>
            <a:cxnSpLocks/>
          </p:cNvCxnSpPr>
          <p:nvPr/>
        </p:nvCxnSpPr>
        <p:spPr>
          <a:xfrm>
            <a:off x="7680332" y="3738082"/>
            <a:ext cx="1993439" cy="1295182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8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C757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C757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Find K centers and group data instances into the K centers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 K = 2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 each data instance to the closet (most similar, smallest distant) center  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F07A4A-E1B5-4217-A650-6307137BAA7B}"/>
              </a:ext>
            </a:extLst>
          </p:cNvPr>
          <p:cNvGrpSpPr/>
          <p:nvPr/>
        </p:nvGrpSpPr>
        <p:grpSpPr>
          <a:xfrm>
            <a:off x="4628365" y="3147998"/>
            <a:ext cx="7254571" cy="3566454"/>
            <a:chOff x="1295810" y="2508250"/>
            <a:chExt cx="7254571" cy="35664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E04B1-0905-4FF0-8B10-5A07A3EBB615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5612004"/>
              <a:ext cx="64012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E81717-53F1-46D0-BDC0-8F501EA0B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049" y="2508250"/>
              <a:ext cx="499" cy="3103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/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0A49927-430C-4355-B51E-21A3163D6F3C}"/>
              </a:ext>
            </a:extLst>
          </p:cNvPr>
          <p:cNvSpPr/>
          <p:nvPr/>
        </p:nvSpPr>
        <p:spPr>
          <a:xfrm>
            <a:off x="6547469" y="3378853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858764-D692-4B83-80B1-2ED017C68E81}"/>
              </a:ext>
            </a:extLst>
          </p:cNvPr>
          <p:cNvSpPr/>
          <p:nvPr/>
        </p:nvSpPr>
        <p:spPr>
          <a:xfrm>
            <a:off x="7309469" y="34333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8F15D9-3BC7-47B5-94F8-77AF331C5FA1}"/>
              </a:ext>
            </a:extLst>
          </p:cNvPr>
          <p:cNvSpPr/>
          <p:nvPr/>
        </p:nvSpPr>
        <p:spPr>
          <a:xfrm>
            <a:off x="6022312" y="4224570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248164-92E4-433E-A5FD-04450148386B}"/>
              </a:ext>
            </a:extLst>
          </p:cNvPr>
          <p:cNvSpPr/>
          <p:nvPr/>
        </p:nvSpPr>
        <p:spPr>
          <a:xfrm>
            <a:off x="6625852" y="450416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1D11C9-6D30-47B4-BCEA-1CCD4C035528}"/>
              </a:ext>
            </a:extLst>
          </p:cNvPr>
          <p:cNvSpPr/>
          <p:nvPr/>
        </p:nvSpPr>
        <p:spPr>
          <a:xfrm>
            <a:off x="9601382" y="4510528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9FA93F-686E-4B7C-AD15-7A54933A8F61}"/>
              </a:ext>
            </a:extLst>
          </p:cNvPr>
          <p:cNvSpPr/>
          <p:nvPr/>
        </p:nvSpPr>
        <p:spPr>
          <a:xfrm>
            <a:off x="10509869" y="488087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CD1F86-5150-4B15-A64A-897050FA04B0}"/>
              </a:ext>
            </a:extLst>
          </p:cNvPr>
          <p:cNvSpPr/>
          <p:nvPr/>
        </p:nvSpPr>
        <p:spPr>
          <a:xfrm>
            <a:off x="9158956" y="52972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B60101-C749-4677-8956-BDB65731A067}"/>
              </a:ext>
            </a:extLst>
          </p:cNvPr>
          <p:cNvSpPr/>
          <p:nvPr/>
        </p:nvSpPr>
        <p:spPr>
          <a:xfrm>
            <a:off x="9972739" y="5574116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00BD9-6DEB-4901-B841-E46AC4FA789C}"/>
              </a:ext>
            </a:extLst>
          </p:cNvPr>
          <p:cNvGrpSpPr/>
          <p:nvPr/>
        </p:nvGrpSpPr>
        <p:grpSpPr>
          <a:xfrm>
            <a:off x="6547469" y="3872339"/>
            <a:ext cx="3663436" cy="1543838"/>
            <a:chOff x="3265714" y="3563257"/>
            <a:chExt cx="3663436" cy="1543838"/>
          </a:xfrm>
        </p:grpSpPr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BD95DFC7-6855-4D27-A61D-7507D6373315}"/>
                </a:ext>
              </a:extLst>
            </p:cNvPr>
            <p:cNvSpPr/>
            <p:nvPr/>
          </p:nvSpPr>
          <p:spPr>
            <a:xfrm>
              <a:off x="3265714" y="3563257"/>
              <a:ext cx="463037" cy="461051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DADB1F93-6154-4D1D-AD52-EC95A426D0C3}"/>
                </a:ext>
              </a:extLst>
            </p:cNvPr>
            <p:cNvSpPr/>
            <p:nvPr/>
          </p:nvSpPr>
          <p:spPr>
            <a:xfrm>
              <a:off x="6466113" y="4646044"/>
              <a:ext cx="463037" cy="4610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B707B-C6DC-4CAC-9DD7-EFE152D6CB6B}"/>
              </a:ext>
            </a:extLst>
          </p:cNvPr>
          <p:cNvCxnSpPr>
            <a:cxnSpLocks/>
          </p:cNvCxnSpPr>
          <p:nvPr/>
        </p:nvCxnSpPr>
        <p:spPr>
          <a:xfrm flipH="1">
            <a:off x="6305803" y="4190398"/>
            <a:ext cx="280416" cy="205186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57110F-C7BC-4B81-BC1D-5B003E07331B}"/>
              </a:ext>
            </a:extLst>
          </p:cNvPr>
          <p:cNvCxnSpPr>
            <a:cxnSpLocks/>
          </p:cNvCxnSpPr>
          <p:nvPr/>
        </p:nvCxnSpPr>
        <p:spPr>
          <a:xfrm>
            <a:off x="6381028" y="4529345"/>
            <a:ext cx="3292743" cy="503919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18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C757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C757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Find K centers and group data instances into the K centers 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 K = 2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 each data instance to the closet (most similar, smallest distant) center  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F07A4A-E1B5-4217-A650-6307137BAA7B}"/>
              </a:ext>
            </a:extLst>
          </p:cNvPr>
          <p:cNvGrpSpPr/>
          <p:nvPr/>
        </p:nvGrpSpPr>
        <p:grpSpPr>
          <a:xfrm>
            <a:off x="4628365" y="3147998"/>
            <a:ext cx="7254571" cy="3566454"/>
            <a:chOff x="1295810" y="2508250"/>
            <a:chExt cx="7254571" cy="35664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E04B1-0905-4FF0-8B10-5A07A3EBB615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5612004"/>
              <a:ext cx="64012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E81717-53F1-46D0-BDC0-8F501EA0B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049" y="2508250"/>
              <a:ext cx="499" cy="3103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/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0A49927-430C-4355-B51E-21A3163D6F3C}"/>
              </a:ext>
            </a:extLst>
          </p:cNvPr>
          <p:cNvSpPr/>
          <p:nvPr/>
        </p:nvSpPr>
        <p:spPr>
          <a:xfrm>
            <a:off x="6547469" y="3378853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858764-D692-4B83-80B1-2ED017C68E81}"/>
              </a:ext>
            </a:extLst>
          </p:cNvPr>
          <p:cNvSpPr/>
          <p:nvPr/>
        </p:nvSpPr>
        <p:spPr>
          <a:xfrm>
            <a:off x="7309469" y="34333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8F15D9-3BC7-47B5-94F8-77AF331C5FA1}"/>
              </a:ext>
            </a:extLst>
          </p:cNvPr>
          <p:cNvSpPr/>
          <p:nvPr/>
        </p:nvSpPr>
        <p:spPr>
          <a:xfrm>
            <a:off x="6022312" y="4224570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248164-92E4-433E-A5FD-04450148386B}"/>
              </a:ext>
            </a:extLst>
          </p:cNvPr>
          <p:cNvSpPr/>
          <p:nvPr/>
        </p:nvSpPr>
        <p:spPr>
          <a:xfrm>
            <a:off x="6625852" y="450416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1D11C9-6D30-47B4-BCEA-1CCD4C035528}"/>
              </a:ext>
            </a:extLst>
          </p:cNvPr>
          <p:cNvSpPr/>
          <p:nvPr/>
        </p:nvSpPr>
        <p:spPr>
          <a:xfrm>
            <a:off x="9601382" y="4510528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9FA93F-686E-4B7C-AD15-7A54933A8F61}"/>
              </a:ext>
            </a:extLst>
          </p:cNvPr>
          <p:cNvSpPr/>
          <p:nvPr/>
        </p:nvSpPr>
        <p:spPr>
          <a:xfrm>
            <a:off x="10509869" y="488087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CD1F86-5150-4B15-A64A-897050FA04B0}"/>
              </a:ext>
            </a:extLst>
          </p:cNvPr>
          <p:cNvSpPr/>
          <p:nvPr/>
        </p:nvSpPr>
        <p:spPr>
          <a:xfrm>
            <a:off x="9158956" y="52972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B60101-C749-4677-8956-BDB65731A067}"/>
              </a:ext>
            </a:extLst>
          </p:cNvPr>
          <p:cNvSpPr/>
          <p:nvPr/>
        </p:nvSpPr>
        <p:spPr>
          <a:xfrm>
            <a:off x="9972739" y="5574116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00BD9-6DEB-4901-B841-E46AC4FA789C}"/>
              </a:ext>
            </a:extLst>
          </p:cNvPr>
          <p:cNvGrpSpPr/>
          <p:nvPr/>
        </p:nvGrpSpPr>
        <p:grpSpPr>
          <a:xfrm>
            <a:off x="6547469" y="3872339"/>
            <a:ext cx="3663436" cy="1543838"/>
            <a:chOff x="3265714" y="3563257"/>
            <a:chExt cx="3663436" cy="1543838"/>
          </a:xfrm>
        </p:grpSpPr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BD95DFC7-6855-4D27-A61D-7507D6373315}"/>
                </a:ext>
              </a:extLst>
            </p:cNvPr>
            <p:cNvSpPr/>
            <p:nvPr/>
          </p:nvSpPr>
          <p:spPr>
            <a:xfrm>
              <a:off x="3265714" y="3563257"/>
              <a:ext cx="463037" cy="461051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DADB1F93-6154-4D1D-AD52-EC95A426D0C3}"/>
                </a:ext>
              </a:extLst>
            </p:cNvPr>
            <p:cNvSpPr/>
            <p:nvPr/>
          </p:nvSpPr>
          <p:spPr>
            <a:xfrm>
              <a:off x="6466113" y="4646044"/>
              <a:ext cx="463037" cy="4610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B707B-C6DC-4CAC-9DD7-EFE152D6CB6B}"/>
              </a:ext>
            </a:extLst>
          </p:cNvPr>
          <p:cNvCxnSpPr>
            <a:cxnSpLocks/>
          </p:cNvCxnSpPr>
          <p:nvPr/>
        </p:nvCxnSpPr>
        <p:spPr>
          <a:xfrm flipH="1" flipV="1">
            <a:off x="7010506" y="4181000"/>
            <a:ext cx="2075437" cy="1106955"/>
          </a:xfrm>
          <a:prstGeom prst="straightConnector1">
            <a:avLst/>
          </a:prstGeom>
          <a:ln w="12700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57110F-C7BC-4B81-BC1D-5B003E07331B}"/>
              </a:ext>
            </a:extLst>
          </p:cNvPr>
          <p:cNvCxnSpPr>
            <a:cxnSpLocks/>
          </p:cNvCxnSpPr>
          <p:nvPr/>
        </p:nvCxnSpPr>
        <p:spPr>
          <a:xfrm flipV="1">
            <a:off x="9468721" y="5156384"/>
            <a:ext cx="339694" cy="198394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21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Find K centers and group data instances into the K centers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Example: K = 2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 each data instance to the closet (most similar, smallest distant) center  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F07A4A-E1B5-4217-A650-6307137BAA7B}"/>
              </a:ext>
            </a:extLst>
          </p:cNvPr>
          <p:cNvGrpSpPr/>
          <p:nvPr/>
        </p:nvGrpSpPr>
        <p:grpSpPr>
          <a:xfrm>
            <a:off x="4628365" y="3147998"/>
            <a:ext cx="7254571" cy="3566454"/>
            <a:chOff x="1295810" y="2508250"/>
            <a:chExt cx="7254571" cy="35664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E04B1-0905-4FF0-8B10-5A07A3EBB615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5612004"/>
              <a:ext cx="64012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E81717-53F1-46D0-BDC0-8F501EA0B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049" y="2508250"/>
              <a:ext cx="499" cy="3103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/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489C8A-24C2-4B86-8D28-26CF6E6C8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97B19C-979A-4F9A-9E83-D4045A4A7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0A49927-430C-4355-B51E-21A3163D6F3C}"/>
              </a:ext>
            </a:extLst>
          </p:cNvPr>
          <p:cNvSpPr/>
          <p:nvPr/>
        </p:nvSpPr>
        <p:spPr>
          <a:xfrm>
            <a:off x="6547469" y="3378853"/>
            <a:ext cx="292973" cy="3047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858764-D692-4B83-80B1-2ED017C68E81}"/>
              </a:ext>
            </a:extLst>
          </p:cNvPr>
          <p:cNvSpPr/>
          <p:nvPr/>
        </p:nvSpPr>
        <p:spPr>
          <a:xfrm>
            <a:off x="7309469" y="3433307"/>
            <a:ext cx="292973" cy="3047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8F15D9-3BC7-47B5-94F8-77AF331C5FA1}"/>
              </a:ext>
            </a:extLst>
          </p:cNvPr>
          <p:cNvSpPr/>
          <p:nvPr/>
        </p:nvSpPr>
        <p:spPr>
          <a:xfrm>
            <a:off x="6022312" y="4224570"/>
            <a:ext cx="292973" cy="3047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248164-92E4-433E-A5FD-04450148386B}"/>
              </a:ext>
            </a:extLst>
          </p:cNvPr>
          <p:cNvSpPr/>
          <p:nvPr/>
        </p:nvSpPr>
        <p:spPr>
          <a:xfrm>
            <a:off x="6625852" y="4504167"/>
            <a:ext cx="292973" cy="3047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1D11C9-6D30-47B4-BCEA-1CCD4C035528}"/>
              </a:ext>
            </a:extLst>
          </p:cNvPr>
          <p:cNvSpPr/>
          <p:nvPr/>
        </p:nvSpPr>
        <p:spPr>
          <a:xfrm>
            <a:off x="9601382" y="4510528"/>
            <a:ext cx="292973" cy="3047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9FA93F-686E-4B7C-AD15-7A54933A8F61}"/>
              </a:ext>
            </a:extLst>
          </p:cNvPr>
          <p:cNvSpPr/>
          <p:nvPr/>
        </p:nvSpPr>
        <p:spPr>
          <a:xfrm>
            <a:off x="10509869" y="4880877"/>
            <a:ext cx="292973" cy="3047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CD1F86-5150-4B15-A64A-897050FA04B0}"/>
              </a:ext>
            </a:extLst>
          </p:cNvPr>
          <p:cNvSpPr/>
          <p:nvPr/>
        </p:nvSpPr>
        <p:spPr>
          <a:xfrm>
            <a:off x="9158956" y="5297207"/>
            <a:ext cx="292973" cy="3047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B60101-C749-4677-8956-BDB65731A067}"/>
              </a:ext>
            </a:extLst>
          </p:cNvPr>
          <p:cNvSpPr/>
          <p:nvPr/>
        </p:nvSpPr>
        <p:spPr>
          <a:xfrm>
            <a:off x="9972739" y="5574116"/>
            <a:ext cx="292973" cy="3047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00BD9-6DEB-4901-B841-E46AC4FA789C}"/>
              </a:ext>
            </a:extLst>
          </p:cNvPr>
          <p:cNvGrpSpPr/>
          <p:nvPr/>
        </p:nvGrpSpPr>
        <p:grpSpPr>
          <a:xfrm>
            <a:off x="6547469" y="3872339"/>
            <a:ext cx="3663436" cy="1543838"/>
            <a:chOff x="3265714" y="3563257"/>
            <a:chExt cx="3663436" cy="1543838"/>
          </a:xfrm>
        </p:grpSpPr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BD95DFC7-6855-4D27-A61D-7507D6373315}"/>
                </a:ext>
              </a:extLst>
            </p:cNvPr>
            <p:cNvSpPr/>
            <p:nvPr/>
          </p:nvSpPr>
          <p:spPr>
            <a:xfrm>
              <a:off x="3265714" y="3563257"/>
              <a:ext cx="463037" cy="461051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DADB1F93-6154-4D1D-AD52-EC95A426D0C3}"/>
                </a:ext>
              </a:extLst>
            </p:cNvPr>
            <p:cNvSpPr/>
            <p:nvPr/>
          </p:nvSpPr>
          <p:spPr>
            <a:xfrm>
              <a:off x="6466113" y="4646044"/>
              <a:ext cx="463037" cy="4610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853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Find K centers and group data instances into the K centers </a:t>
            </a:r>
            <a:r>
              <a:rPr lang="en-US" altLang="zh-CN" dirty="0">
                <a:solidFill>
                  <a:srgbClr val="FF0000"/>
                </a:solidFill>
                <a:ea typeface="Arial"/>
              </a:rPr>
              <a:t>simultaneously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Chicken-egg problem: need to have centers before assignments, but where are the centers?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7B82A8-FDE4-41A7-9561-00FF391B5D9E}"/>
              </a:ext>
            </a:extLst>
          </p:cNvPr>
          <p:cNvGrpSpPr/>
          <p:nvPr/>
        </p:nvGrpSpPr>
        <p:grpSpPr>
          <a:xfrm>
            <a:off x="4628365" y="3147998"/>
            <a:ext cx="7254571" cy="3566454"/>
            <a:chOff x="1295810" y="2508250"/>
            <a:chExt cx="7254571" cy="356645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D3FF44-C777-43B3-9268-EE04F19BFEEF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5612004"/>
              <a:ext cx="64012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703AF0-2DD4-46B8-BCE1-22119E17A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049" y="2508250"/>
              <a:ext cx="499" cy="3103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457D126-E27A-436C-87CD-E46A7E834344}"/>
                    </a:ext>
                  </a:extLst>
                </p:cNvPr>
                <p:cNvSpPr txBox="1"/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457D126-E27A-436C-87CD-E46A7E834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521" y="5797705"/>
                  <a:ext cx="47186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18430F-6D6D-4A73-A525-72E6B35353A2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718430F-6D6D-4A73-A525-72E6B3535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7536DDAC-03DB-4530-8934-BEB5918B3748}"/>
              </a:ext>
            </a:extLst>
          </p:cNvPr>
          <p:cNvSpPr/>
          <p:nvPr/>
        </p:nvSpPr>
        <p:spPr>
          <a:xfrm>
            <a:off x="6547469" y="3378853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21A181-665D-4BF8-A6C2-95CF8821F296}"/>
              </a:ext>
            </a:extLst>
          </p:cNvPr>
          <p:cNvSpPr/>
          <p:nvPr/>
        </p:nvSpPr>
        <p:spPr>
          <a:xfrm>
            <a:off x="7309469" y="34333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4856BB-4363-4136-AD83-CC0999B05BB3}"/>
              </a:ext>
            </a:extLst>
          </p:cNvPr>
          <p:cNvSpPr/>
          <p:nvPr/>
        </p:nvSpPr>
        <p:spPr>
          <a:xfrm>
            <a:off x="6022312" y="4224570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9774E7-609F-4B03-A6D4-69B02301E0F0}"/>
              </a:ext>
            </a:extLst>
          </p:cNvPr>
          <p:cNvSpPr/>
          <p:nvPr/>
        </p:nvSpPr>
        <p:spPr>
          <a:xfrm>
            <a:off x="6625852" y="450416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C5AE9A-18D0-4BF5-801B-73DBA3997056}"/>
              </a:ext>
            </a:extLst>
          </p:cNvPr>
          <p:cNvSpPr/>
          <p:nvPr/>
        </p:nvSpPr>
        <p:spPr>
          <a:xfrm>
            <a:off x="9601382" y="4510528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5F7E2-0568-4209-8968-E72C978A9429}"/>
              </a:ext>
            </a:extLst>
          </p:cNvPr>
          <p:cNvSpPr/>
          <p:nvPr/>
        </p:nvSpPr>
        <p:spPr>
          <a:xfrm>
            <a:off x="10509869" y="488087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69595A-CFC5-495A-85CE-78D65110D8AF}"/>
              </a:ext>
            </a:extLst>
          </p:cNvPr>
          <p:cNvSpPr/>
          <p:nvPr/>
        </p:nvSpPr>
        <p:spPr>
          <a:xfrm>
            <a:off x="9158956" y="5297207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22E285-0A33-448E-9677-AB20B17E4ACC}"/>
              </a:ext>
            </a:extLst>
          </p:cNvPr>
          <p:cNvSpPr/>
          <p:nvPr/>
        </p:nvSpPr>
        <p:spPr>
          <a:xfrm>
            <a:off x="9972739" y="5574116"/>
            <a:ext cx="292973" cy="3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0348B2-F6B1-4146-AD83-D1EC9F0B4E90}"/>
              </a:ext>
            </a:extLst>
          </p:cNvPr>
          <p:cNvGrpSpPr/>
          <p:nvPr/>
        </p:nvGrpSpPr>
        <p:grpSpPr>
          <a:xfrm>
            <a:off x="6547469" y="3872339"/>
            <a:ext cx="3663436" cy="1543838"/>
            <a:chOff x="3265714" y="3563257"/>
            <a:chExt cx="3663436" cy="1543838"/>
          </a:xfrm>
        </p:grpSpPr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44D4C6EA-8847-431B-9F10-D68B541CDAB5}"/>
                </a:ext>
              </a:extLst>
            </p:cNvPr>
            <p:cNvSpPr/>
            <p:nvPr/>
          </p:nvSpPr>
          <p:spPr>
            <a:xfrm>
              <a:off x="3265714" y="3563257"/>
              <a:ext cx="463037" cy="461051"/>
            </a:xfrm>
            <a:prstGeom prst="mathMultiply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ication Sign 21">
              <a:extLst>
                <a:ext uri="{FF2B5EF4-FFF2-40B4-BE49-F238E27FC236}">
                  <a16:creationId xmlns:a16="http://schemas.microsoft.com/office/drawing/2014/main" id="{4D538FC7-8B72-4062-81DD-5754BCCC99F2}"/>
                </a:ext>
              </a:extLst>
            </p:cNvPr>
            <p:cNvSpPr/>
            <p:nvPr/>
          </p:nvSpPr>
          <p:spPr>
            <a:xfrm>
              <a:off x="6466113" y="4646044"/>
              <a:ext cx="463037" cy="4610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541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Formulate as an optimization problem (total distance to the centers)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To find 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centers (</a:t>
            </a:r>
            <a:r>
              <a:rPr lang="en-US" altLang="zh-CN" i="1" dirty="0">
                <a:solidFill>
                  <a:srgbClr val="7030A0"/>
                </a:solidFill>
                <a:ea typeface="Arial"/>
              </a:rPr>
              <a:t>K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 of them)</a:t>
            </a:r>
            <a:r>
              <a:rPr lang="en-US" altLang="zh-CN" dirty="0">
                <a:ea typeface="Arial"/>
              </a:rPr>
              <a:t> and 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group assignments (</a:t>
            </a:r>
            <a:r>
              <a:rPr lang="en-US" altLang="zh-CN" i="1" dirty="0">
                <a:solidFill>
                  <a:schemeClr val="accent2"/>
                </a:solidFill>
                <a:ea typeface="Arial"/>
              </a:rPr>
              <a:t>N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 data instances) </a:t>
            </a:r>
            <a:r>
              <a:rPr lang="en-US" altLang="zh-CN" dirty="0">
                <a:ea typeface="Arial"/>
              </a:rPr>
              <a:t>simultaneously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778456-ABB2-4315-89C7-36FD3005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257" y="0"/>
            <a:ext cx="2532743" cy="1305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/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{1,…,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}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ℝ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419702-4E6A-4968-B00C-BF13853C1058}"/>
              </a:ext>
            </a:extLst>
          </p:cNvPr>
          <p:cNvSpPr txBox="1"/>
          <p:nvPr/>
        </p:nvSpPr>
        <p:spPr>
          <a:xfrm>
            <a:off x="7874000" y="3722914"/>
            <a:ext cx="383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instances assigned to group 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7727D-9421-4D13-BF23-BC7E05F999C1}"/>
              </a:ext>
            </a:extLst>
          </p:cNvPr>
          <p:cNvCxnSpPr>
            <a:cxnSpLocks/>
          </p:cNvCxnSpPr>
          <p:nvPr/>
        </p:nvCxnSpPr>
        <p:spPr>
          <a:xfrm flipH="1" flipV="1">
            <a:off x="7148287" y="3722914"/>
            <a:ext cx="725713" cy="166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14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Formulate as an optimization problem (total distance to the centers)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To find 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centers (</a:t>
            </a:r>
            <a:r>
              <a:rPr lang="en-US" altLang="zh-CN" i="1" dirty="0">
                <a:solidFill>
                  <a:srgbClr val="7030A0"/>
                </a:solidFill>
                <a:ea typeface="Arial"/>
              </a:rPr>
              <a:t>K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 of them)</a:t>
            </a:r>
            <a:r>
              <a:rPr lang="en-US" altLang="zh-CN" dirty="0">
                <a:ea typeface="Arial"/>
              </a:rPr>
              <a:t> and 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group assignments (</a:t>
            </a:r>
            <a:r>
              <a:rPr lang="en-US" altLang="zh-CN" i="1" dirty="0">
                <a:solidFill>
                  <a:schemeClr val="accent2"/>
                </a:solidFill>
                <a:ea typeface="Arial"/>
              </a:rPr>
              <a:t>N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 data instances) </a:t>
            </a:r>
            <a:r>
              <a:rPr lang="en-US" altLang="zh-CN" dirty="0">
                <a:ea typeface="Arial"/>
              </a:rPr>
              <a:t>simultaneously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Given centers, then for each data point </a:t>
            </a:r>
            <a:r>
              <a:rPr lang="en-US" altLang="zh-CN" i="1" dirty="0">
                <a:ea typeface="Arial"/>
              </a:rPr>
              <a:t>i</a:t>
            </a:r>
            <a:r>
              <a:rPr lang="en-US" altLang="zh-CN" dirty="0">
                <a:ea typeface="Arial"/>
              </a:rPr>
              <a:t>, the assignment is independent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/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{1,…,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}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ℝ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D2927F-E5EE-4850-9416-49ABD167507E}"/>
                  </a:ext>
                </a:extLst>
              </p:cNvPr>
              <p:cNvSpPr/>
              <p:nvPr/>
            </p:nvSpPr>
            <p:spPr>
              <a:xfrm>
                <a:off x="1254205" y="5309446"/>
                <a:ext cx="9805509" cy="1360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∈{1,…,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D2927F-E5EE-4850-9416-49ABD1675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05" y="5309446"/>
                <a:ext cx="9805509" cy="136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419702-4E6A-4968-B00C-BF13853C1058}"/>
              </a:ext>
            </a:extLst>
          </p:cNvPr>
          <p:cNvSpPr txBox="1"/>
          <p:nvPr/>
        </p:nvSpPr>
        <p:spPr>
          <a:xfrm>
            <a:off x="7874000" y="3722914"/>
            <a:ext cx="383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instances assigned to group 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7727D-9421-4D13-BF23-BC7E05F999C1}"/>
              </a:ext>
            </a:extLst>
          </p:cNvPr>
          <p:cNvCxnSpPr>
            <a:cxnSpLocks/>
          </p:cNvCxnSpPr>
          <p:nvPr/>
        </p:nvCxnSpPr>
        <p:spPr>
          <a:xfrm flipH="1" flipV="1">
            <a:off x="7148287" y="3722914"/>
            <a:ext cx="725713" cy="166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E8FC9D-4AB2-40F6-974B-3D4029E70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257" y="0"/>
            <a:ext cx="2532743" cy="13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6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7C3B-102E-4581-BE1C-9FF48D2E2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187737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Formulate as an optimization problem (total distance to the centers)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To find 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centers (</a:t>
            </a:r>
            <a:r>
              <a:rPr lang="en-US" altLang="zh-CN" i="1" dirty="0">
                <a:solidFill>
                  <a:srgbClr val="7030A0"/>
                </a:solidFill>
                <a:ea typeface="Arial"/>
              </a:rPr>
              <a:t>K</a:t>
            </a:r>
            <a:r>
              <a:rPr lang="en-US" altLang="zh-CN" dirty="0">
                <a:solidFill>
                  <a:srgbClr val="7030A0"/>
                </a:solidFill>
                <a:ea typeface="Arial"/>
              </a:rPr>
              <a:t> of them)</a:t>
            </a:r>
            <a:r>
              <a:rPr lang="en-US" altLang="zh-CN" dirty="0">
                <a:ea typeface="Arial"/>
              </a:rPr>
              <a:t> and 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group assignments (</a:t>
            </a:r>
            <a:r>
              <a:rPr lang="en-US" altLang="zh-CN" i="1" dirty="0">
                <a:solidFill>
                  <a:schemeClr val="accent2"/>
                </a:solidFill>
                <a:ea typeface="Arial"/>
              </a:rPr>
              <a:t>N</a:t>
            </a:r>
            <a:r>
              <a:rPr lang="en-US" altLang="zh-CN" dirty="0">
                <a:solidFill>
                  <a:schemeClr val="accent2"/>
                </a:solidFill>
                <a:ea typeface="Arial"/>
              </a:rPr>
              <a:t> data instances) </a:t>
            </a:r>
            <a:r>
              <a:rPr lang="en-US" altLang="zh-CN" dirty="0">
                <a:ea typeface="Arial"/>
              </a:rPr>
              <a:t>simultaneously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Given assignments, then finding the center for each group </a:t>
            </a:r>
            <a:r>
              <a:rPr lang="en-US" altLang="zh-CN" i="1" dirty="0">
                <a:ea typeface="Arial"/>
              </a:rPr>
              <a:t>k</a:t>
            </a:r>
            <a:r>
              <a:rPr lang="en-US" altLang="zh-CN" dirty="0">
                <a:ea typeface="Arial"/>
              </a:rPr>
              <a:t> is independent</a:t>
            </a: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0">
              <a:lnSpc>
                <a:spcPct val="100000"/>
              </a:lnSpc>
            </a:pPr>
            <a:endParaRPr lang="en-US" altLang="zh-CN" dirty="0"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D2927F-E5EE-4850-9416-49ABD167507E}"/>
                  </a:ext>
                </a:extLst>
              </p:cNvPr>
              <p:cNvSpPr/>
              <p:nvPr/>
            </p:nvSpPr>
            <p:spPr>
              <a:xfrm>
                <a:off x="754743" y="5476357"/>
                <a:ext cx="11030857" cy="1196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D2927F-E5EE-4850-9416-49ABD1675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3" y="5476357"/>
                <a:ext cx="11030857" cy="11966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/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{1,…,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}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ℝ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8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370CCE-E76D-45BD-BDE2-EA667163B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2" y="2395472"/>
                <a:ext cx="8800583" cy="1264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419702-4E6A-4968-B00C-BF13853C1058}"/>
              </a:ext>
            </a:extLst>
          </p:cNvPr>
          <p:cNvSpPr txBox="1"/>
          <p:nvPr/>
        </p:nvSpPr>
        <p:spPr>
          <a:xfrm>
            <a:off x="7874000" y="3722914"/>
            <a:ext cx="383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instances assigned to group 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7727D-9421-4D13-BF23-BC7E05F999C1}"/>
              </a:ext>
            </a:extLst>
          </p:cNvPr>
          <p:cNvCxnSpPr>
            <a:cxnSpLocks/>
          </p:cNvCxnSpPr>
          <p:nvPr/>
        </p:nvCxnSpPr>
        <p:spPr>
          <a:xfrm flipH="1" flipV="1">
            <a:off x="7148287" y="3722914"/>
            <a:ext cx="725713" cy="166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380946-91B0-495C-A009-40380D90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257" y="0"/>
            <a:ext cx="2532743" cy="13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0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444-9D48-3546-B62E-81BBD5B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K-Means: </a:t>
            </a:r>
            <a:r>
              <a:rPr lang="en-US" altLang="zh-CN" dirty="0"/>
              <a:t>an </a:t>
            </a:r>
            <a:r>
              <a:rPr lang="en-US" altLang="zh-CN" dirty="0">
                <a:ea typeface="Arial"/>
              </a:rPr>
              <a:t>iterative</a:t>
            </a:r>
            <a:r>
              <a:rPr lang="en-US" altLang="zh-CN" spc="4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clustering </a:t>
            </a:r>
            <a:r>
              <a:rPr lang="en-US" altLang="zh-CN" spc="-5" dirty="0">
                <a:ea typeface="Arial"/>
              </a:rPr>
              <a:t>al</a:t>
            </a:r>
            <a:r>
              <a:rPr lang="en-US" altLang="zh-CN" dirty="0">
                <a:ea typeface="Arial"/>
              </a:rPr>
              <a:t>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C0CE-A0AD-C147-AAA1-A488433E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724640" cy="511174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dirty="0">
                <a:ea typeface="Arial"/>
              </a:rPr>
              <a:t>Pick</a:t>
            </a:r>
            <a:r>
              <a:rPr lang="en-US" altLang="zh-CN" spc="-175" dirty="0">
                <a:cs typeface="Arial"/>
              </a:rPr>
              <a:t> </a:t>
            </a:r>
            <a:r>
              <a:rPr lang="en-US" altLang="zh-CN" i="1" dirty="0">
                <a:ea typeface="Arial"/>
              </a:rPr>
              <a:t>K</a:t>
            </a:r>
            <a:r>
              <a:rPr lang="en-US" altLang="zh-CN" spc="-17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random</a:t>
            </a:r>
            <a:r>
              <a:rPr lang="en-US" altLang="zh-CN" spc="-17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points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as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cluster</a:t>
            </a:r>
            <a:r>
              <a:rPr lang="en-US" altLang="zh-CN" spc="1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centers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(means): </a:t>
            </a:r>
            <a:r>
              <a:rPr lang="en-US" altLang="zh-CN" spc="5" dirty="0">
                <a:ea typeface="Arial"/>
              </a:rPr>
              <a:t>c</a:t>
            </a:r>
            <a:r>
              <a:rPr lang="en-US" altLang="zh-CN" baseline="-25000" dirty="0">
                <a:ea typeface="Arial"/>
              </a:rPr>
              <a:t>1</a:t>
            </a:r>
            <a:r>
              <a:rPr lang="en-US" altLang="zh-CN" dirty="0">
                <a:ea typeface="Arial"/>
              </a:rPr>
              <a:t>…</a:t>
            </a:r>
            <a:r>
              <a:rPr lang="en-US" altLang="zh-CN" dirty="0" err="1">
                <a:ea typeface="Arial"/>
              </a:rPr>
              <a:t>c</a:t>
            </a:r>
            <a:r>
              <a:rPr lang="en-US" altLang="zh-CN" baseline="-25000" dirty="0" err="1">
                <a:ea typeface="Arial"/>
              </a:rPr>
              <a:t>K</a:t>
            </a:r>
            <a:endParaRPr lang="en-US" altLang="zh-CN" baseline="-25000" dirty="0">
              <a:ea typeface="Arial"/>
            </a:endParaRPr>
          </a:p>
          <a:p>
            <a:pPr marL="0">
              <a:lnSpc>
                <a:spcPct val="100000"/>
              </a:lnSpc>
            </a:pPr>
            <a:r>
              <a:rPr lang="en-US" altLang="zh-CN" spc="-15" dirty="0">
                <a:ea typeface="Arial"/>
              </a:rPr>
              <a:t>Alternate (the error is monotonically decreasing):</a:t>
            </a: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Assign</a:t>
            </a:r>
            <a:r>
              <a:rPr lang="en-US" altLang="zh-CN" spc="-6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each</a:t>
            </a:r>
            <a:r>
              <a:rPr lang="en-US" altLang="zh-CN" spc="-6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example</a:t>
            </a:r>
            <a:r>
              <a:rPr lang="en-US" altLang="zh-CN" spc="-6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x</a:t>
            </a:r>
            <a:r>
              <a:rPr lang="en-US" altLang="zh-CN" baseline="-25000" dirty="0">
                <a:ea typeface="Arial"/>
              </a:rPr>
              <a:t>i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mean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</a:t>
            </a:r>
            <a:r>
              <a:rPr lang="en-US" altLang="zh-CN" baseline="-25000" dirty="0">
                <a:ea typeface="Arial"/>
              </a:rPr>
              <a:t>k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that</a:t>
            </a:r>
            <a:r>
              <a:rPr lang="en-US" altLang="zh-CN" spc="1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closest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</a:t>
            </a:r>
            <a:r>
              <a:rPr lang="en-US" altLang="zh-CN" spc="-1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it </a:t>
            </a: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Set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each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mean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</a:t>
            </a:r>
            <a:r>
              <a:rPr lang="en-US" altLang="zh-CN" baseline="-25000" dirty="0">
                <a:ea typeface="Arial"/>
              </a:rPr>
              <a:t>k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to</a:t>
            </a:r>
            <a:r>
              <a:rPr lang="en-US" altLang="zh-CN" spc="-25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the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average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of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its</a:t>
            </a:r>
            <a:r>
              <a:rPr lang="en-US" altLang="zh-CN" spc="1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assigned</a:t>
            </a:r>
            <a:r>
              <a:rPr lang="en-US" altLang="zh-CN" dirty="0">
                <a:cs typeface="Arial"/>
              </a:rPr>
              <a:t>  </a:t>
            </a:r>
            <a:r>
              <a:rPr lang="en-US" altLang="zh-CN" spc="-5" dirty="0">
                <a:ea typeface="Arial"/>
              </a:rPr>
              <a:t>po</a:t>
            </a:r>
            <a:r>
              <a:rPr lang="en-US" altLang="zh-CN" dirty="0">
                <a:ea typeface="Arial"/>
              </a:rPr>
              <a:t>ints</a:t>
            </a: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endParaRPr lang="en-US" altLang="zh-CN" dirty="0">
              <a:ea typeface="Arial"/>
            </a:endParaRPr>
          </a:p>
          <a:p>
            <a:pPr marL="457200" lvl="1">
              <a:lnSpc>
                <a:spcPct val="100000"/>
              </a:lnSpc>
            </a:pPr>
            <a:r>
              <a:rPr lang="en-US" altLang="zh-CN" dirty="0">
                <a:ea typeface="Arial"/>
              </a:rPr>
              <a:t>Stop</a:t>
            </a:r>
            <a:r>
              <a:rPr lang="en-US" altLang="zh-CN" spc="-16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when</a:t>
            </a:r>
            <a:r>
              <a:rPr lang="en-US" altLang="zh-CN" spc="-16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no</a:t>
            </a:r>
            <a:r>
              <a:rPr lang="en-US" altLang="zh-CN" spc="-164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points assignments</a:t>
            </a:r>
            <a:r>
              <a:rPr lang="en-US" altLang="zh-CN" spc="-10" dirty="0">
                <a:cs typeface="Arial"/>
              </a:rPr>
              <a:t> </a:t>
            </a:r>
            <a:r>
              <a:rPr lang="en-US" altLang="zh-CN" dirty="0">
                <a:ea typeface="Arial"/>
              </a:rPr>
              <a:t>change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EF56D5-76D5-4534-9B84-B70400FA2365}"/>
                  </a:ext>
                </a:extLst>
              </p:cNvPr>
              <p:cNvSpPr/>
              <p:nvPr/>
            </p:nvSpPr>
            <p:spPr>
              <a:xfrm>
                <a:off x="1820263" y="4823218"/>
                <a:ext cx="9805509" cy="1039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EF56D5-76D5-4534-9B84-B70400FA2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63" y="4823218"/>
                <a:ext cx="9805509" cy="10390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003C9D-8043-49B2-80B7-A16DBD1D0AD6}"/>
                  </a:ext>
                </a:extLst>
              </p:cNvPr>
              <p:cNvSpPr/>
              <p:nvPr/>
            </p:nvSpPr>
            <p:spPr>
              <a:xfrm>
                <a:off x="1399348" y="3107334"/>
                <a:ext cx="9805509" cy="1178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∈{1,…,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003C9D-8043-49B2-80B7-A16DBD1D0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48" y="3107334"/>
                <a:ext cx="9805509" cy="1178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54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E1F0-1416-B44A-BD71-6F52FDCC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1CE5C-39F8-4241-BBA4-B824BA9C9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>
                  <a:lnSpc>
                    <a:spcPct val="100000"/>
                  </a:lnSpc>
                </a:pPr>
                <a:r>
                  <a:rPr lang="en-US" altLang="zh-CN" dirty="0">
                    <a:ea typeface="Arial"/>
                  </a:rPr>
                  <a:t>Data:</a:t>
                </a:r>
                <a:r>
                  <a:rPr lang="en-US" altLang="zh-CN" spc="104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ea typeface="Arial"/>
                </a:endParaRPr>
              </a:p>
              <a:p>
                <a:pPr marL="0">
                  <a:lnSpc>
                    <a:spcPct val="100000"/>
                  </a:lnSpc>
                </a:pPr>
                <a:r>
                  <a:rPr lang="en-US" altLang="zh-CN" dirty="0">
                    <a:ea typeface="Arial"/>
                  </a:rPr>
                  <a:t>An</a:t>
                </a:r>
                <a:r>
                  <a:rPr lang="en-US" altLang="zh-CN" spc="9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iterative</a:t>
                </a:r>
                <a:r>
                  <a:rPr lang="en-US" altLang="zh-CN" spc="8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clustering</a:t>
                </a:r>
                <a:r>
                  <a:rPr lang="en-US" altLang="zh-CN" spc="9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algorithm</a:t>
                </a:r>
              </a:p>
              <a:p>
                <a:pPr marL="457200" lvl="1">
                  <a:lnSpc>
                    <a:spcPct val="100000"/>
                  </a:lnSpc>
                </a:pPr>
                <a:r>
                  <a:rPr lang="en-US" altLang="zh-CN" dirty="0">
                    <a:ea typeface="Arial"/>
                  </a:rPr>
                  <a:t>Pick</a:t>
                </a:r>
                <a:r>
                  <a:rPr lang="en-US" altLang="zh-CN" spc="-10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K</a:t>
                </a:r>
                <a:r>
                  <a:rPr lang="en-US" altLang="zh-CN" spc="-10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random</a:t>
                </a:r>
                <a:r>
                  <a:rPr lang="en-US" altLang="zh-CN" spc="-110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cluster</a:t>
                </a:r>
                <a:r>
                  <a:rPr lang="en-US" altLang="zh-CN" spc="-10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centers,</a:t>
                </a:r>
                <a:r>
                  <a:rPr lang="en-US" altLang="zh-CN" spc="-109" dirty="0">
                    <a:cs typeface="Arial"/>
                  </a:rPr>
                  <a:t> </a:t>
                </a:r>
                <a:r>
                  <a:rPr lang="en-US" altLang="zh-CN" spc="5" dirty="0">
                    <a:ea typeface="Arial"/>
                  </a:rPr>
                  <a:t>c</a:t>
                </a:r>
                <a:r>
                  <a:rPr lang="en-US" altLang="zh-CN" baseline="-25000" dirty="0">
                    <a:ea typeface="Arial"/>
                  </a:rPr>
                  <a:t>1</a:t>
                </a:r>
                <a:r>
                  <a:rPr lang="en-US" altLang="zh-CN" dirty="0">
                    <a:ea typeface="Arial"/>
                  </a:rPr>
                  <a:t>…</a:t>
                </a:r>
                <a:r>
                  <a:rPr lang="en-US" altLang="zh-CN" dirty="0" err="1">
                    <a:ea typeface="Arial"/>
                  </a:rPr>
                  <a:t>c</a:t>
                </a:r>
                <a:r>
                  <a:rPr lang="en-US" altLang="zh-CN" baseline="-25000" dirty="0" err="1">
                    <a:ea typeface="Arial"/>
                  </a:rPr>
                  <a:t>K</a:t>
                </a:r>
                <a:endParaRPr lang="en-US" altLang="zh-CN" baseline="30000" dirty="0">
                  <a:ea typeface="Arial"/>
                </a:endParaRPr>
              </a:p>
              <a:p>
                <a:pPr marL="457200" lvl="1">
                  <a:lnSpc>
                    <a:spcPct val="100000"/>
                  </a:lnSpc>
                </a:pPr>
                <a:r>
                  <a:rPr lang="en-US" altLang="zh-CN" dirty="0">
                    <a:ea typeface="Arial"/>
                  </a:rPr>
                  <a:t>For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t=1 … T: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[or,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stop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if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assignments</a:t>
                </a:r>
                <a:r>
                  <a:rPr lang="en-US" altLang="zh-CN" spc="-139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don t</a:t>
                </a:r>
                <a:r>
                  <a:rPr lang="en-US" altLang="zh-CN" spc="-14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change]</a:t>
                </a:r>
              </a:p>
              <a:p>
                <a:pPr marL="914400" lvl="2">
                  <a:lnSpc>
                    <a:spcPct val="100000"/>
                  </a:lnSpc>
                </a:pPr>
                <a:r>
                  <a:rPr lang="en-US" altLang="zh-CN" sz="2400" dirty="0">
                    <a:ea typeface="Arial"/>
                  </a:rPr>
                  <a:t>for</a:t>
                </a:r>
                <a:r>
                  <a:rPr lang="en-US" altLang="zh-CN" sz="2400" spc="-64" dirty="0">
                    <a:cs typeface="Arial"/>
                  </a:rPr>
                  <a:t> i </a:t>
                </a:r>
                <a:r>
                  <a:rPr lang="en-US" altLang="zh-CN" sz="2400" dirty="0">
                    <a:ea typeface="Arial"/>
                  </a:rPr>
                  <a:t>=</a:t>
                </a:r>
                <a:r>
                  <a:rPr lang="en-US" altLang="zh-CN" sz="2400" spc="-64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1 ...</a:t>
                </a:r>
                <a:r>
                  <a:rPr lang="en-US" altLang="zh-CN" sz="2400" spc="-69" dirty="0">
                    <a:cs typeface="Arial"/>
                  </a:rPr>
                  <a:t> N</a:t>
                </a:r>
                <a:r>
                  <a:rPr lang="en-US" altLang="zh-CN" sz="2400" dirty="0">
                    <a:ea typeface="Arial"/>
                  </a:rPr>
                  <a:t>:</a:t>
                </a:r>
                <a:r>
                  <a:rPr lang="en-US" altLang="zh-CN" sz="2400" spc="-64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[update</a:t>
                </a:r>
                <a:r>
                  <a:rPr lang="en-US" altLang="zh-CN" sz="2400" spc="-64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cluster</a:t>
                </a:r>
                <a:r>
                  <a:rPr lang="en-US" altLang="zh-CN" sz="2400" spc="-69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assignments]</a:t>
                </a:r>
                <a:br>
                  <a:rPr lang="en-US" altLang="zh-CN" sz="2400" dirty="0">
                    <a:ea typeface="Arial"/>
                  </a:rPr>
                </a:br>
                <a:br>
                  <a:rPr lang="en-US" altLang="zh-CN" sz="2800" dirty="0">
                    <a:ea typeface="Arial"/>
                  </a:rPr>
                </a:br>
                <a:endParaRPr lang="en-US" altLang="zh-CN" sz="2800" dirty="0">
                  <a:ea typeface="Arial"/>
                </a:endParaRPr>
              </a:p>
              <a:p>
                <a:pPr marL="914400" lvl="2">
                  <a:lnSpc>
                    <a:spcPct val="100000"/>
                  </a:lnSpc>
                </a:pPr>
                <a:r>
                  <a:rPr lang="en-US" altLang="zh-CN" sz="2400" dirty="0">
                    <a:ea typeface="Arial"/>
                  </a:rPr>
                  <a:t>for</a:t>
                </a:r>
                <a:r>
                  <a:rPr lang="en-US" altLang="zh-CN" sz="2400" spc="-89" dirty="0">
                    <a:cs typeface="Arial"/>
                  </a:rPr>
                  <a:t> k</a:t>
                </a:r>
                <a:r>
                  <a:rPr lang="en-US" altLang="zh-CN" sz="2400" dirty="0">
                    <a:ea typeface="Arial"/>
                  </a:rPr>
                  <a:t>=</a:t>
                </a:r>
                <a:r>
                  <a:rPr lang="en-US" altLang="zh-CN" sz="2400" spc="-89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1 … K:</a:t>
                </a:r>
                <a:r>
                  <a:rPr lang="en-US" altLang="zh-CN" sz="2400" spc="-89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[update</a:t>
                </a:r>
                <a:r>
                  <a:rPr lang="en-US" altLang="zh-CN" sz="2400" spc="-89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cluster</a:t>
                </a:r>
                <a:r>
                  <a:rPr lang="en-US" altLang="zh-CN" sz="2400" spc="-85" dirty="0">
                    <a:cs typeface="Arial"/>
                  </a:rPr>
                  <a:t> </a:t>
                </a:r>
                <a:r>
                  <a:rPr lang="en-US" altLang="zh-CN" sz="2400" dirty="0">
                    <a:ea typeface="Arial"/>
                  </a:rPr>
                  <a:t>centers]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1CE5C-39F8-4241-BBA4-B824BA9C9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EA3DE3-B729-4C14-AF48-CE5CCC4BBAB1}"/>
                  </a:ext>
                </a:extLst>
              </p:cNvPr>
              <p:cNvSpPr/>
              <p:nvPr/>
            </p:nvSpPr>
            <p:spPr>
              <a:xfrm>
                <a:off x="2360149" y="4094049"/>
                <a:ext cx="3279744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EA3DE3-B729-4C14-AF48-CE5CCC4B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149" y="4094049"/>
                <a:ext cx="3279744" cy="653512"/>
              </a:xfrm>
              <a:prstGeom prst="rect">
                <a:avLst/>
              </a:prstGeom>
              <a:blipFill>
                <a:blip r:embed="rId3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0A41B4-81DC-47D4-A22E-D9DA0C4A1324}"/>
                  </a:ext>
                </a:extLst>
              </p:cNvPr>
              <p:cNvSpPr/>
              <p:nvPr/>
            </p:nvSpPr>
            <p:spPr>
              <a:xfrm>
                <a:off x="2360149" y="5352697"/>
                <a:ext cx="3915366" cy="1039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0A41B4-81DC-47D4-A22E-D9DA0C4A1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149" y="5352697"/>
                <a:ext cx="3915366" cy="1039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528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0D8A-E643-9640-8678-5FE9DB5E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02CDCA-D1D3-CA4D-ADB6-9DADE7F43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231269"/>
              </p:ext>
            </p:extLst>
          </p:nvPr>
        </p:nvGraphicFramePr>
        <p:xfrm>
          <a:off x="164238" y="1712394"/>
          <a:ext cx="1949721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9907">
                  <a:extLst>
                    <a:ext uri="{9D8B030D-6E8A-4147-A177-3AD203B41FA5}">
                      <a16:colId xmlns:a16="http://schemas.microsoft.com/office/drawing/2014/main" val="4181748595"/>
                    </a:ext>
                  </a:extLst>
                </a:gridCol>
                <a:gridCol w="649907">
                  <a:extLst>
                    <a:ext uri="{9D8B030D-6E8A-4147-A177-3AD203B41FA5}">
                      <a16:colId xmlns:a16="http://schemas.microsoft.com/office/drawing/2014/main" val="976526083"/>
                    </a:ext>
                  </a:extLst>
                </a:gridCol>
                <a:gridCol w="649907">
                  <a:extLst>
                    <a:ext uri="{9D8B030D-6E8A-4147-A177-3AD203B41FA5}">
                      <a16:colId xmlns:a16="http://schemas.microsoft.com/office/drawing/2014/main" val="4024443007"/>
                    </a:ext>
                  </a:extLst>
                </a:gridCol>
              </a:tblGrid>
              <a:tr h="335742">
                <a:tc>
                  <a:txBody>
                    <a:bodyPr/>
                    <a:lstStyle/>
                    <a:p>
                      <a:pPr algn="ctr"/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x[1]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x[2]</a:t>
                      </a:r>
                      <a:endParaRPr lang="en-US" sz="2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889423"/>
                  </a:ext>
                </a:extLst>
              </a:tr>
              <a:tr h="3357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i=1</a:t>
                      </a:r>
                      <a:endParaRPr lang="en-US" sz="20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426067"/>
                  </a:ext>
                </a:extLst>
              </a:tr>
              <a:tr h="3357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48507"/>
                  </a:ext>
                </a:extLst>
              </a:tr>
              <a:tr h="3357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00404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E21CE598-2215-FA47-BF9D-39AFEBEB90A8}"/>
              </a:ext>
            </a:extLst>
          </p:cNvPr>
          <p:cNvGrpSpPr/>
          <p:nvPr/>
        </p:nvGrpSpPr>
        <p:grpSpPr>
          <a:xfrm>
            <a:off x="294640" y="3429001"/>
            <a:ext cx="1978070" cy="1627554"/>
            <a:chOff x="382954" y="3354043"/>
            <a:chExt cx="2642984" cy="191938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28CACF-97E1-3549-87CA-6161EC6CC58F}"/>
                </a:ext>
              </a:extLst>
            </p:cNvPr>
            <p:cNvCxnSpPr>
              <a:cxnSpLocks/>
            </p:cNvCxnSpPr>
            <p:nvPr/>
          </p:nvCxnSpPr>
          <p:spPr>
            <a:xfrm>
              <a:off x="382954" y="4493846"/>
              <a:ext cx="180535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5F3E33-1C1F-8C4D-A25B-ECC37883E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579" y="3714261"/>
              <a:ext cx="0" cy="15591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C88064E-9B85-C643-8D56-7FE474B8282C}"/>
                </a:ext>
              </a:extLst>
            </p:cNvPr>
            <p:cNvSpPr/>
            <p:nvPr/>
          </p:nvSpPr>
          <p:spPr>
            <a:xfrm>
              <a:off x="1701410" y="3890109"/>
              <a:ext cx="148492" cy="14849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tint val="66000"/>
                    <a:satMod val="160000"/>
                  </a:schemeClr>
                </a:gs>
                <a:gs pos="50000">
                  <a:schemeClr val="accent3">
                    <a:tint val="44500"/>
                    <a:satMod val="160000"/>
                  </a:schemeClr>
                </a:gs>
                <a:gs pos="100000">
                  <a:schemeClr val="accent3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A6C798-1A1F-3A47-A291-ABDDA7AD0F31}"/>
                </a:ext>
              </a:extLst>
            </p:cNvPr>
            <p:cNvSpPr/>
            <p:nvPr/>
          </p:nvSpPr>
          <p:spPr>
            <a:xfrm>
              <a:off x="1416148" y="4417062"/>
              <a:ext cx="148492" cy="14849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tint val="66000"/>
                    <a:satMod val="160000"/>
                  </a:schemeClr>
                </a:gs>
                <a:gs pos="50000">
                  <a:schemeClr val="accent3">
                    <a:tint val="44500"/>
                    <a:satMod val="160000"/>
                  </a:schemeClr>
                </a:gs>
                <a:gs pos="100000">
                  <a:schemeClr val="accent3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CF1B24-1835-244C-B327-03917F5FED98}"/>
                </a:ext>
              </a:extLst>
            </p:cNvPr>
            <p:cNvSpPr/>
            <p:nvPr/>
          </p:nvSpPr>
          <p:spPr>
            <a:xfrm>
              <a:off x="1107442" y="4408079"/>
              <a:ext cx="148492" cy="14849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tint val="66000"/>
                    <a:satMod val="160000"/>
                  </a:schemeClr>
                </a:gs>
                <a:gs pos="50000">
                  <a:schemeClr val="accent3">
                    <a:tint val="44500"/>
                    <a:satMod val="160000"/>
                  </a:schemeClr>
                </a:gs>
                <a:gs pos="100000">
                  <a:schemeClr val="accent3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554BB-E105-194B-9123-141A24B149BD}"/>
                </a:ext>
              </a:extLst>
            </p:cNvPr>
            <p:cNvSpPr txBox="1"/>
            <p:nvPr/>
          </p:nvSpPr>
          <p:spPr>
            <a:xfrm>
              <a:off x="2180491" y="4306642"/>
              <a:ext cx="845447" cy="435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x[1]</a:t>
              </a:r>
              <a:endParaRPr lang="en-US" baseline="-25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B67294-555B-6748-A2EA-1A2EAE45C264}"/>
                </a:ext>
              </a:extLst>
            </p:cNvPr>
            <p:cNvSpPr txBox="1"/>
            <p:nvPr/>
          </p:nvSpPr>
          <p:spPr>
            <a:xfrm>
              <a:off x="1345815" y="3354043"/>
              <a:ext cx="845446" cy="435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x[2]</a:t>
              </a:r>
              <a:endParaRPr lang="en-US" baseline="-25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D8A4FF-D42C-074E-A73A-D6E84D74E0BE}"/>
              </a:ext>
            </a:extLst>
          </p:cNvPr>
          <p:cNvGrpSpPr/>
          <p:nvPr/>
        </p:nvGrpSpPr>
        <p:grpSpPr>
          <a:xfrm>
            <a:off x="2464868" y="1636738"/>
            <a:ext cx="4009289" cy="4524315"/>
            <a:chOff x="2464868" y="1636738"/>
            <a:chExt cx="4009289" cy="45243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4A5A67-5CC6-3342-A61E-3BF3B24863AD}"/>
                </a:ext>
              </a:extLst>
            </p:cNvPr>
            <p:cNvSpPr txBox="1"/>
            <p:nvPr/>
          </p:nvSpPr>
          <p:spPr>
            <a:xfrm>
              <a:off x="2464868" y="1636738"/>
              <a:ext cx="4009289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cluster means: </a:t>
              </a:r>
            </a:p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=[-1,0], c</a:t>
              </a:r>
              <a:r>
                <a:rPr lang="en-US" baseline="-25000" dirty="0"/>
                <a:t>2</a:t>
              </a:r>
              <a:r>
                <a:rPr lang="en-US" dirty="0"/>
                <a:t>=[0,0] </a:t>
              </a:r>
            </a:p>
            <a:p>
              <a:r>
                <a:rPr lang="en-US" dirty="0"/>
                <a:t>t = 0:</a:t>
              </a:r>
              <a:br>
                <a:rPr lang="en-US" dirty="0"/>
              </a:b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1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1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2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2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3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3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2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= (1/1) * [-1,0] = [-1,0]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 = ((1/2) * ([0,0]+[2,2]) = [1,1]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graphicFrame>
          <p:nvGraphicFramePr>
            <p:cNvPr id="23" name="Content Placeholder 3">
              <a:extLst>
                <a:ext uri="{FF2B5EF4-FFF2-40B4-BE49-F238E27FC236}">
                  <a16:creationId xmlns:a16="http://schemas.microsoft.com/office/drawing/2014/main" id="{A5B75D52-1260-4B40-BB53-B00F4BE7BE9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77369896"/>
                </p:ext>
              </p:extLst>
            </p:nvPr>
          </p:nvGraphicFramePr>
          <p:xfrm>
            <a:off x="3166686" y="2310816"/>
            <a:ext cx="2065604" cy="109728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16401">
                    <a:extLst>
                      <a:ext uri="{9D8B030D-6E8A-4147-A177-3AD203B41FA5}">
                        <a16:colId xmlns:a16="http://schemas.microsoft.com/office/drawing/2014/main" val="4181748595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570075831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976526083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4024443007"/>
                      </a:ext>
                    </a:extLst>
                  </a:gridCol>
                </a:tblGrid>
                <a:tr h="341191">
                  <a:tc>
                    <a:txBody>
                      <a:bodyPr/>
                      <a:lstStyle/>
                      <a:p>
                        <a:pPr algn="ctr"/>
                        <a:endParaRPr lang="en-US" baseline="-250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i=1</a:t>
                        </a:r>
                        <a:endParaRPr lang="en-US" baseline="-250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i=2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i=3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910889423"/>
                    </a:ext>
                  </a:extLst>
                </a:tr>
                <a:tr h="341191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c</a:t>
                        </a:r>
                        <a:r>
                          <a:rPr lang="en-US" baseline="-25000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960426067"/>
                    </a:ext>
                  </a:extLst>
                </a:tr>
                <a:tr h="341191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c</a:t>
                        </a:r>
                        <a:r>
                          <a:rPr lang="en-US" baseline="-25000" dirty="0"/>
                          <a:t>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8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226148507"/>
                    </a:ext>
                  </a:extLst>
                </a:tr>
              </a:tbl>
            </a:graphicData>
          </a:graphic>
        </p:graphicFrame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A98B51-B9AC-F947-8090-6750B59A82DC}"/>
              </a:ext>
            </a:extLst>
          </p:cNvPr>
          <p:cNvCxnSpPr>
            <a:cxnSpLocks/>
          </p:cNvCxnSpPr>
          <p:nvPr/>
        </p:nvCxnSpPr>
        <p:spPr>
          <a:xfrm>
            <a:off x="2272712" y="1600850"/>
            <a:ext cx="0" cy="41108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305937A-408D-EE4F-AFEC-9DE54D609494}"/>
              </a:ext>
            </a:extLst>
          </p:cNvPr>
          <p:cNvGrpSpPr/>
          <p:nvPr/>
        </p:nvGrpSpPr>
        <p:grpSpPr>
          <a:xfrm>
            <a:off x="6251990" y="1931984"/>
            <a:ext cx="4009289" cy="4431983"/>
            <a:chOff x="6251990" y="1931984"/>
            <a:chExt cx="4009289" cy="443198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A896D3-478C-4149-932B-8935D31CAEED}"/>
                </a:ext>
              </a:extLst>
            </p:cNvPr>
            <p:cNvSpPr txBox="1"/>
            <p:nvPr/>
          </p:nvSpPr>
          <p:spPr>
            <a:xfrm>
              <a:off x="6251990" y="1931984"/>
              <a:ext cx="4009289" cy="443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=[-1,0], c</a:t>
              </a:r>
              <a:r>
                <a:rPr lang="en-US" baseline="-25000" dirty="0"/>
                <a:t>2</a:t>
              </a:r>
              <a:r>
                <a:rPr lang="en-US" dirty="0"/>
                <a:t>=[1,1] </a:t>
              </a:r>
            </a:p>
            <a:p>
              <a:r>
                <a:rPr lang="en-US" dirty="0"/>
                <a:t>t = 1 :</a:t>
              </a:r>
              <a:br>
                <a:rPr lang="en-US" dirty="0"/>
              </a:b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1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1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2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2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y</a:t>
              </a:r>
              <a:r>
                <a:rPr lang="en-US" baseline="-25000" dirty="0"/>
                <a:t>3</a:t>
              </a:r>
              <a:r>
                <a:rPr lang="en-US" baseline="30000" dirty="0"/>
                <a:t> </a:t>
              </a:r>
              <a:r>
                <a:rPr lang="en-US" dirty="0"/>
                <a:t>= </a:t>
              </a:r>
              <a:r>
                <a:rPr lang="en-US" dirty="0" err="1"/>
                <a:t>argmin</a:t>
              </a:r>
              <a:r>
                <a:rPr lang="en-US" baseline="-25000" dirty="0" err="1"/>
                <a:t>k</a:t>
              </a:r>
              <a:r>
                <a:rPr lang="en-US" dirty="0"/>
                <a:t> </a:t>
              </a:r>
              <a:r>
                <a:rPr lang="en-US" dirty="0" err="1"/>
                <a:t>dist</a:t>
              </a:r>
              <a:r>
                <a:rPr lang="en-US" dirty="0"/>
                <a:t>(x</a:t>
              </a:r>
              <a:r>
                <a:rPr lang="en-US" baseline="-25000" dirty="0"/>
                <a:t>3</a:t>
              </a:r>
              <a:r>
                <a:rPr lang="en-US" dirty="0"/>
                <a:t>,c</a:t>
              </a:r>
              <a:r>
                <a:rPr lang="en-US" baseline="-25000" dirty="0"/>
                <a:t>k</a:t>
              </a:r>
              <a:r>
                <a:rPr lang="en-US" dirty="0"/>
                <a:t>) = 2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= (1/2) * ([-1,0]+[0,0]) = [-0.5,0]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 = (1/1) * ([2,2]) = [2,1]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aseline="30000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graphicFrame>
          <p:nvGraphicFramePr>
            <p:cNvPr id="30" name="Content Placeholder 3">
              <a:extLst>
                <a:ext uri="{FF2B5EF4-FFF2-40B4-BE49-F238E27FC236}">
                  <a16:creationId xmlns:a16="http://schemas.microsoft.com/office/drawing/2014/main" id="{9B290199-69B4-064E-B3F3-EB842FF185A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42569984"/>
                </p:ext>
              </p:extLst>
            </p:nvPr>
          </p:nvGraphicFramePr>
          <p:xfrm>
            <a:off x="7001638" y="2310356"/>
            <a:ext cx="2065604" cy="109728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16401">
                    <a:extLst>
                      <a:ext uri="{9D8B030D-6E8A-4147-A177-3AD203B41FA5}">
                        <a16:colId xmlns:a16="http://schemas.microsoft.com/office/drawing/2014/main" val="4181748595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570075831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976526083"/>
                      </a:ext>
                    </a:extLst>
                  </a:gridCol>
                  <a:gridCol w="516401">
                    <a:extLst>
                      <a:ext uri="{9D8B030D-6E8A-4147-A177-3AD203B41FA5}">
                        <a16:colId xmlns:a16="http://schemas.microsoft.com/office/drawing/2014/main" val="4024443007"/>
                      </a:ext>
                    </a:extLst>
                  </a:gridCol>
                </a:tblGrid>
                <a:tr h="341191">
                  <a:tc>
                    <a:txBody>
                      <a:bodyPr/>
                      <a:lstStyle/>
                      <a:p>
                        <a:pPr algn="ctr"/>
                        <a:endParaRPr lang="en-US" baseline="-250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i=1</a:t>
                        </a:r>
                        <a:endParaRPr lang="en-US" baseline="-250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i=2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/>
                          <a:t>i=3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910889423"/>
                    </a:ext>
                  </a:extLst>
                </a:tr>
                <a:tr h="341191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c</a:t>
                        </a:r>
                        <a:r>
                          <a:rPr lang="en-US" baseline="-25000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0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13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960426067"/>
                    </a:ext>
                  </a:extLst>
                </a:tr>
                <a:tr h="341191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c</a:t>
                        </a:r>
                        <a:r>
                          <a:rPr lang="en-US" baseline="-25000" dirty="0"/>
                          <a:t>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4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4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18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226148507"/>
                    </a:ext>
                  </a:extLst>
                </a:tr>
              </a:tbl>
            </a:graphicData>
          </a:graphic>
        </p:graphicFrame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D4B1EF-DF02-0F42-A6CA-D3CD8EA9B9E9}"/>
              </a:ext>
            </a:extLst>
          </p:cNvPr>
          <p:cNvCxnSpPr>
            <a:cxnSpLocks/>
          </p:cNvCxnSpPr>
          <p:nvPr/>
        </p:nvCxnSpPr>
        <p:spPr>
          <a:xfrm>
            <a:off x="6096000" y="1679003"/>
            <a:ext cx="0" cy="41108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28B5317-A9A6-0546-84CE-1D47F53A6502}"/>
              </a:ext>
            </a:extLst>
          </p:cNvPr>
          <p:cNvSpPr/>
          <p:nvPr/>
        </p:nvSpPr>
        <p:spPr>
          <a:xfrm>
            <a:off x="10105289" y="1797849"/>
            <a:ext cx="186212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t=2: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Stop!!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y</a:t>
            </a:r>
            <a:r>
              <a:rPr lang="en-US" sz="1600" baseline="-25000" dirty="0" err="1"/>
              <a:t>i</a:t>
            </a:r>
            <a:r>
              <a:rPr lang="en-US" sz="1600" dirty="0"/>
              <a:t> won’t change </a:t>
            </a:r>
            <a:br>
              <a:rPr lang="en-US" sz="1600" dirty="0"/>
            </a:br>
            <a:r>
              <a:rPr lang="en-US" sz="1600" dirty="0"/>
              <a:t>(verify!) </a:t>
            </a:r>
            <a:endParaRPr lang="en-US" sz="1600" dirty="0">
              <a:effectLst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20F9D6-0956-264E-95E1-891F90C6ACF6}"/>
              </a:ext>
            </a:extLst>
          </p:cNvPr>
          <p:cNvCxnSpPr>
            <a:cxnSpLocks/>
          </p:cNvCxnSpPr>
          <p:nvPr/>
        </p:nvCxnSpPr>
        <p:spPr>
          <a:xfrm>
            <a:off x="10043263" y="1727849"/>
            <a:ext cx="0" cy="41108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70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4B3E-6E64-9E4E-AC80-C7CC9E2F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optimization: a second glance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8D9F8-DA85-664F-A2FF-249E1C425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>
                    <a:ea typeface="Arial"/>
                  </a:rPr>
                  <a:t> </a:t>
                </a:r>
                <a:r>
                  <a:rPr lang="en-US" altLang="zh-CN" dirty="0">
                    <a:cs typeface="Arial"/>
                  </a:rPr>
                  <a:t>  </a:t>
                </a:r>
                <a:r>
                  <a:rPr lang="en-US" altLang="zh-CN" dirty="0">
                    <a:ea typeface="Arial"/>
                  </a:rPr>
                  <a:t>Consider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the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total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distance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to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the</a:t>
                </a:r>
                <a:r>
                  <a:rPr lang="en-US" altLang="zh-CN" spc="3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centers: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altLang="zh-CN" dirty="0">
                    <a:cs typeface="Arial"/>
                  </a:rPr>
                </a:br>
                <a:endParaRPr lang="en-US" altLang="zh-CN" dirty="0">
                  <a:cs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Two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stages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each</a:t>
                </a:r>
                <a:r>
                  <a:rPr lang="en-US" altLang="zh-CN" spc="-10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iteration: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CN" dirty="0">
                    <a:ea typeface="Arial"/>
                  </a:rPr>
                  <a:t>Update</a:t>
                </a:r>
                <a:r>
                  <a:rPr lang="en-US" altLang="zh-CN" spc="3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assignments:</a:t>
                </a:r>
                <a:r>
                  <a:rPr lang="en-US" altLang="zh-CN" spc="3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fix</a:t>
                </a:r>
                <a:r>
                  <a:rPr lang="en-US" altLang="zh-CN" spc="3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means, change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assignments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CN" dirty="0">
                    <a:ea typeface="Arial"/>
                  </a:rPr>
                  <a:t>Update</a:t>
                </a:r>
                <a:r>
                  <a:rPr lang="en-US" altLang="zh-CN" spc="3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means:</a:t>
                </a:r>
                <a:r>
                  <a:rPr lang="en-US" altLang="zh-CN" spc="3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fix</a:t>
                </a:r>
                <a:r>
                  <a:rPr lang="en-US" altLang="zh-CN" spc="3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assignments, change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means</a:t>
                </a:r>
              </a:p>
              <a:p>
                <a:pPr>
                  <a:lnSpc>
                    <a:spcPct val="100000"/>
                  </a:lnSpc>
                  <a:spcBef>
                    <a:spcPts val="320"/>
                  </a:spcBef>
                </a:pPr>
                <a:r>
                  <a:rPr lang="en-US" altLang="zh-CN" dirty="0">
                    <a:ea typeface="Arial"/>
                  </a:rPr>
                  <a:t>Will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it</a:t>
                </a:r>
                <a:r>
                  <a:rPr lang="en-US" altLang="zh-CN" spc="34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converge?</a:t>
                </a:r>
              </a:p>
              <a:p>
                <a:pPr lvl="1">
                  <a:lnSpc>
                    <a:spcPct val="100000"/>
                  </a:lnSpc>
                  <a:spcBef>
                    <a:spcPts val="320"/>
                  </a:spcBef>
                </a:pPr>
                <a:r>
                  <a:rPr lang="en-US" altLang="zh-CN" dirty="0">
                    <a:ea typeface="Arial"/>
                  </a:rPr>
                  <a:t>Yes!,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if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you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can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argue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that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each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update</a:t>
                </a:r>
                <a:r>
                  <a:rPr lang="en-US" altLang="zh-CN" dirty="0">
                    <a:cs typeface="Arial"/>
                  </a:rPr>
                  <a:t> </a:t>
                </a:r>
                <a:r>
                  <a:rPr lang="en-US" altLang="zh-CN" dirty="0">
                    <a:ea typeface="Arial"/>
                  </a:rPr>
                  <a:t>can decrease the error</a:t>
                </a:r>
                <a:endParaRPr lang="en-US" altLang="zh-CN" b="1" i="1" dirty="0">
                  <a:ea typeface="Arial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98D9F8-DA85-664F-A2FF-249E1C425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1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C6FBE0-7C96-C342-AF90-1A5C40C5C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085" y="2966421"/>
            <a:ext cx="2707988" cy="22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0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I: Update Assignments</a:t>
            </a:r>
          </a:p>
        </p:txBody>
      </p:sp>
      <p:sp>
        <p:nvSpPr>
          <p:cNvPr id="1405955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6913926" cy="4525963"/>
          </a:xfrm>
        </p:spPr>
        <p:txBody>
          <a:bodyPr/>
          <a:lstStyle/>
          <a:p>
            <a:r>
              <a:rPr lang="en-US" sz="2800" dirty="0"/>
              <a:t>For each point, re-assign to closest mean:</a:t>
            </a:r>
          </a:p>
          <a:p>
            <a:endParaRPr lang="en-US" sz="2800" dirty="0"/>
          </a:p>
          <a:p>
            <a:endParaRPr lang="en-US" sz="2800" dirty="0"/>
          </a:p>
          <a:p>
            <a:pPr lvl="2"/>
            <a:endParaRPr lang="en-US" sz="2000" dirty="0"/>
          </a:p>
          <a:p>
            <a:r>
              <a:rPr lang="en-US" sz="2800" dirty="0"/>
              <a:t>Can only decrease the total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4997F3B-500F-41A6-B1FD-DD545AD6E1D4}"/>
                  </a:ext>
                </a:extLst>
              </p:cNvPr>
              <p:cNvSpPr/>
              <p:nvPr/>
            </p:nvSpPr>
            <p:spPr>
              <a:xfrm>
                <a:off x="2502439" y="4018395"/>
                <a:ext cx="3255378" cy="1181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4997F3B-500F-41A6-B1FD-DD545AD6E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39" y="4018395"/>
                <a:ext cx="3255378" cy="11812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6DB4197-3C04-4655-8100-703D3076ED55}"/>
                  </a:ext>
                </a:extLst>
              </p:cNvPr>
              <p:cNvSpPr/>
              <p:nvPr/>
            </p:nvSpPr>
            <p:spPr>
              <a:xfrm>
                <a:off x="2642009" y="2438400"/>
                <a:ext cx="3279744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6DB4197-3C04-4655-8100-703D3076E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009" y="2438400"/>
                <a:ext cx="3279744" cy="653512"/>
              </a:xfrm>
              <a:prstGeom prst="rect">
                <a:avLst/>
              </a:prstGeom>
              <a:blipFill>
                <a:blip r:embed="rId3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5">
            <a:extLst>
              <a:ext uri="{FF2B5EF4-FFF2-40B4-BE49-F238E27FC236}">
                <a16:creationId xmlns:a16="http://schemas.microsoft.com/office/drawing/2014/main" id="{884ACE77-B549-4277-8A51-200D157E7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550" y="356855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6">
            <a:extLst>
              <a:ext uri="{FF2B5EF4-FFF2-40B4-BE49-F238E27FC236}">
                <a16:creationId xmlns:a16="http://schemas.microsoft.com/office/drawing/2014/main" id="{B1C87168-413F-4B4B-8B44-5E977EA27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9150" y="379715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7">
            <a:extLst>
              <a:ext uri="{FF2B5EF4-FFF2-40B4-BE49-F238E27FC236}">
                <a16:creationId xmlns:a16="http://schemas.microsoft.com/office/drawing/2014/main" id="{AFB9E882-A4BA-4C67-AF99-6FAB69454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4950" y="242555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8">
            <a:extLst>
              <a:ext uri="{FF2B5EF4-FFF2-40B4-BE49-F238E27FC236}">
                <a16:creationId xmlns:a16="http://schemas.microsoft.com/office/drawing/2014/main" id="{1B25DE12-0974-4D06-83C7-13A8918B4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9750" y="379715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9">
            <a:extLst>
              <a:ext uri="{FF2B5EF4-FFF2-40B4-BE49-F238E27FC236}">
                <a16:creationId xmlns:a16="http://schemas.microsoft.com/office/drawing/2014/main" id="{14431186-974B-49A2-99B0-67508B1E9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2150" y="349235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10">
            <a:extLst>
              <a:ext uri="{FF2B5EF4-FFF2-40B4-BE49-F238E27FC236}">
                <a16:creationId xmlns:a16="http://schemas.microsoft.com/office/drawing/2014/main" id="{42E1D0FF-8EBA-4F60-B6CC-4200D52F8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950" y="242555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7D897403-C5F8-474E-BDC0-BCDDFA96D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550" y="3263758"/>
            <a:ext cx="152400" cy="1524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05E19FA6-6DB1-4D71-8D12-8E97AE961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950" y="3492358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1692DF61-2846-46F3-9425-7937DBBCA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150" y="2806558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0" name="AutoShape 14">
            <a:extLst>
              <a:ext uri="{FF2B5EF4-FFF2-40B4-BE49-F238E27FC236}">
                <a16:creationId xmlns:a16="http://schemas.microsoft.com/office/drawing/2014/main" id="{8274DA6E-9035-47AF-B6B3-95004874DE71}"/>
              </a:ext>
            </a:extLst>
          </p:cNvPr>
          <p:cNvCxnSpPr>
            <a:cxnSpLocks noChangeShapeType="1"/>
            <a:stCxn id="46" idx="5"/>
            <a:endCxn id="49" idx="0"/>
          </p:cNvCxnSpPr>
          <p:nvPr/>
        </p:nvCxnSpPr>
        <p:spPr bwMode="auto">
          <a:xfrm>
            <a:off x="8514125" y="2555733"/>
            <a:ext cx="22225" cy="25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" name="AutoShape 15">
            <a:extLst>
              <a:ext uri="{FF2B5EF4-FFF2-40B4-BE49-F238E27FC236}">
                <a16:creationId xmlns:a16="http://schemas.microsoft.com/office/drawing/2014/main" id="{43B2DE22-83F6-4C01-BFF0-4D6342922F59}"/>
              </a:ext>
            </a:extLst>
          </p:cNvPr>
          <p:cNvCxnSpPr>
            <a:cxnSpLocks noChangeShapeType="1"/>
            <a:stCxn id="43" idx="3"/>
            <a:endCxn id="47" idx="0"/>
          </p:cNvCxnSpPr>
          <p:nvPr/>
        </p:nvCxnSpPr>
        <p:spPr bwMode="auto">
          <a:xfrm>
            <a:off x="8787175" y="2555733"/>
            <a:ext cx="282575" cy="708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2" name="AutoShape 16">
            <a:extLst>
              <a:ext uri="{FF2B5EF4-FFF2-40B4-BE49-F238E27FC236}">
                <a16:creationId xmlns:a16="http://schemas.microsoft.com/office/drawing/2014/main" id="{D652A838-5B8D-44E6-B95D-B1E1CD7622F5}"/>
              </a:ext>
            </a:extLst>
          </p:cNvPr>
          <p:cNvCxnSpPr>
            <a:cxnSpLocks noChangeShapeType="1"/>
            <a:stCxn id="41" idx="6"/>
            <a:endCxn id="49" idx="1"/>
          </p:cNvCxnSpPr>
          <p:nvPr/>
        </p:nvCxnSpPr>
        <p:spPr bwMode="auto">
          <a:xfrm flipV="1">
            <a:off x="8002950" y="2882758"/>
            <a:ext cx="4572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" name="AutoShape 17">
            <a:extLst>
              <a:ext uri="{FF2B5EF4-FFF2-40B4-BE49-F238E27FC236}">
                <a16:creationId xmlns:a16="http://schemas.microsoft.com/office/drawing/2014/main" id="{13B871D5-81A2-4F3D-A5F8-0884D21B047E}"/>
              </a:ext>
            </a:extLst>
          </p:cNvPr>
          <p:cNvCxnSpPr>
            <a:cxnSpLocks noChangeShapeType="1"/>
            <a:stCxn id="42" idx="7"/>
            <a:endCxn id="48" idx="2"/>
          </p:cNvCxnSpPr>
          <p:nvPr/>
        </p:nvCxnSpPr>
        <p:spPr bwMode="auto">
          <a:xfrm flipV="1">
            <a:off x="8209325" y="3644758"/>
            <a:ext cx="250825" cy="174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" name="AutoShape 18">
            <a:extLst>
              <a:ext uri="{FF2B5EF4-FFF2-40B4-BE49-F238E27FC236}">
                <a16:creationId xmlns:a16="http://schemas.microsoft.com/office/drawing/2014/main" id="{BAEB7EB6-5154-4C62-94D8-E7A2837994EC}"/>
              </a:ext>
            </a:extLst>
          </p:cNvPr>
          <p:cNvCxnSpPr>
            <a:cxnSpLocks noChangeShapeType="1"/>
            <a:stCxn id="44" idx="1"/>
            <a:endCxn id="48" idx="3"/>
          </p:cNvCxnSpPr>
          <p:nvPr/>
        </p:nvCxnSpPr>
        <p:spPr bwMode="auto">
          <a:xfrm flipH="1" flipV="1">
            <a:off x="8536350" y="3568558"/>
            <a:ext cx="555625" cy="25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19">
            <a:extLst>
              <a:ext uri="{FF2B5EF4-FFF2-40B4-BE49-F238E27FC236}">
                <a16:creationId xmlns:a16="http://schemas.microsoft.com/office/drawing/2014/main" id="{4348CEFA-423B-4E51-BC6A-96C07CC88A4B}"/>
              </a:ext>
            </a:extLst>
          </p:cNvPr>
          <p:cNvCxnSpPr>
            <a:cxnSpLocks noChangeShapeType="1"/>
            <a:stCxn id="45" idx="2"/>
            <a:endCxn id="47" idx="3"/>
          </p:cNvCxnSpPr>
          <p:nvPr/>
        </p:nvCxnSpPr>
        <p:spPr bwMode="auto">
          <a:xfrm flipH="1" flipV="1">
            <a:off x="9145950" y="3339958"/>
            <a:ext cx="762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" name="AutoShape 35">
            <a:extLst>
              <a:ext uri="{FF2B5EF4-FFF2-40B4-BE49-F238E27FC236}">
                <a16:creationId xmlns:a16="http://schemas.microsoft.com/office/drawing/2014/main" id="{51EB7705-831F-4503-8D18-C912F950127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560560" y="2853078"/>
            <a:ext cx="609600" cy="609600"/>
          </a:xfrm>
          <a:prstGeom prst="downArrow">
            <a:avLst>
              <a:gd name="adj1" fmla="val 39583"/>
              <a:gd name="adj2" fmla="val 5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 dirty="0"/>
          </a:p>
        </p:txBody>
      </p:sp>
      <p:sp>
        <p:nvSpPr>
          <p:cNvPr id="72" name="Oval 5">
            <a:extLst>
              <a:ext uri="{FF2B5EF4-FFF2-40B4-BE49-F238E27FC236}">
                <a16:creationId xmlns:a16="http://schemas.microsoft.com/office/drawing/2014/main" id="{A21738F6-6CE0-447E-BA3F-F6165EA4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7178" y="35815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Oval 6">
            <a:extLst>
              <a:ext uri="{FF2B5EF4-FFF2-40B4-BE49-F238E27FC236}">
                <a16:creationId xmlns:a16="http://schemas.microsoft.com/office/drawing/2014/main" id="{9BDF91AB-A62E-4F0E-BCF6-568F51A23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778" y="38101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7">
            <a:extLst>
              <a:ext uri="{FF2B5EF4-FFF2-40B4-BE49-F238E27FC236}">
                <a16:creationId xmlns:a16="http://schemas.microsoft.com/office/drawing/2014/main" id="{52D1C050-14AA-42FD-90A8-664692714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1578" y="24385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8">
            <a:extLst>
              <a:ext uri="{FF2B5EF4-FFF2-40B4-BE49-F238E27FC236}">
                <a16:creationId xmlns:a16="http://schemas.microsoft.com/office/drawing/2014/main" id="{A027C324-547C-407E-ADC6-3A2321585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6378" y="38101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9">
            <a:extLst>
              <a:ext uri="{FF2B5EF4-FFF2-40B4-BE49-F238E27FC236}">
                <a16:creationId xmlns:a16="http://schemas.microsoft.com/office/drawing/2014/main" id="{0E448266-3B43-4849-89B0-AEC416AD6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8778" y="35053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10">
            <a:extLst>
              <a:ext uri="{FF2B5EF4-FFF2-40B4-BE49-F238E27FC236}">
                <a16:creationId xmlns:a16="http://schemas.microsoft.com/office/drawing/2014/main" id="{E35E8CB6-5D90-4464-9876-7F7C1636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0578" y="24385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11">
            <a:extLst>
              <a:ext uri="{FF2B5EF4-FFF2-40B4-BE49-F238E27FC236}">
                <a16:creationId xmlns:a16="http://schemas.microsoft.com/office/drawing/2014/main" id="{1D9258F2-D4EC-49C4-B2AC-6D53A4759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0178" y="3276770"/>
            <a:ext cx="152400" cy="1524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12">
            <a:extLst>
              <a:ext uri="{FF2B5EF4-FFF2-40B4-BE49-F238E27FC236}">
                <a16:creationId xmlns:a16="http://schemas.microsoft.com/office/drawing/2014/main" id="{DB1331C3-C967-4B4F-AAE7-6607F4554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0578" y="350537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Rectangle 13">
            <a:extLst>
              <a:ext uri="{FF2B5EF4-FFF2-40B4-BE49-F238E27FC236}">
                <a16:creationId xmlns:a16="http://schemas.microsoft.com/office/drawing/2014/main" id="{67E83677-F3AA-4067-B50A-B0A459CC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6778" y="281957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1" name="AutoShape 14">
            <a:extLst>
              <a:ext uri="{FF2B5EF4-FFF2-40B4-BE49-F238E27FC236}">
                <a16:creationId xmlns:a16="http://schemas.microsoft.com/office/drawing/2014/main" id="{D2335E5E-466E-4A20-B7B8-1FB52EB91088}"/>
              </a:ext>
            </a:extLst>
          </p:cNvPr>
          <p:cNvCxnSpPr>
            <a:cxnSpLocks noChangeShapeType="1"/>
            <a:stCxn id="77" idx="5"/>
            <a:endCxn id="80" idx="0"/>
          </p:cNvCxnSpPr>
          <p:nvPr/>
        </p:nvCxnSpPr>
        <p:spPr bwMode="auto">
          <a:xfrm>
            <a:off x="10930753" y="2568745"/>
            <a:ext cx="22225" cy="25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2" name="AutoShape 15">
            <a:extLst>
              <a:ext uri="{FF2B5EF4-FFF2-40B4-BE49-F238E27FC236}">
                <a16:creationId xmlns:a16="http://schemas.microsoft.com/office/drawing/2014/main" id="{255BA299-502C-4631-9D70-79AC5409C650}"/>
              </a:ext>
            </a:extLst>
          </p:cNvPr>
          <p:cNvCxnSpPr>
            <a:cxnSpLocks noChangeShapeType="1"/>
            <a:stCxn id="74" idx="3"/>
            <a:endCxn id="80" idx="0"/>
          </p:cNvCxnSpPr>
          <p:nvPr/>
        </p:nvCxnSpPr>
        <p:spPr bwMode="auto">
          <a:xfrm flipH="1">
            <a:off x="10952978" y="2568652"/>
            <a:ext cx="250918" cy="2509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" name="AutoShape 16">
            <a:extLst>
              <a:ext uri="{FF2B5EF4-FFF2-40B4-BE49-F238E27FC236}">
                <a16:creationId xmlns:a16="http://schemas.microsoft.com/office/drawing/2014/main" id="{B28D4B50-898D-468D-8E4B-2CAA9C8522ED}"/>
              </a:ext>
            </a:extLst>
          </p:cNvPr>
          <p:cNvCxnSpPr>
            <a:cxnSpLocks noChangeShapeType="1"/>
            <a:stCxn id="72" idx="6"/>
            <a:endCxn id="79" idx="1"/>
          </p:cNvCxnSpPr>
          <p:nvPr/>
        </p:nvCxnSpPr>
        <p:spPr bwMode="auto">
          <a:xfrm flipV="1">
            <a:off x="10419578" y="3581570"/>
            <a:ext cx="3810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4" name="AutoShape 17">
            <a:extLst>
              <a:ext uri="{FF2B5EF4-FFF2-40B4-BE49-F238E27FC236}">
                <a16:creationId xmlns:a16="http://schemas.microsoft.com/office/drawing/2014/main" id="{D1D033A6-E730-4645-800F-F65F21341DB4}"/>
              </a:ext>
            </a:extLst>
          </p:cNvPr>
          <p:cNvCxnSpPr>
            <a:cxnSpLocks noChangeShapeType="1"/>
            <a:stCxn id="73" idx="7"/>
            <a:endCxn id="79" idx="2"/>
          </p:cNvCxnSpPr>
          <p:nvPr/>
        </p:nvCxnSpPr>
        <p:spPr bwMode="auto">
          <a:xfrm flipV="1">
            <a:off x="10625953" y="3657770"/>
            <a:ext cx="250825" cy="174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5" name="AutoShape 18">
            <a:extLst>
              <a:ext uri="{FF2B5EF4-FFF2-40B4-BE49-F238E27FC236}">
                <a16:creationId xmlns:a16="http://schemas.microsoft.com/office/drawing/2014/main" id="{118C8A97-725E-4DDF-82AD-98F5E8466336}"/>
              </a:ext>
            </a:extLst>
          </p:cNvPr>
          <p:cNvCxnSpPr>
            <a:cxnSpLocks noChangeShapeType="1"/>
            <a:stCxn id="75" idx="1"/>
            <a:endCxn id="78" idx="2"/>
          </p:cNvCxnSpPr>
          <p:nvPr/>
        </p:nvCxnSpPr>
        <p:spPr bwMode="auto">
          <a:xfrm flipH="1" flipV="1">
            <a:off x="11486378" y="3429170"/>
            <a:ext cx="22318" cy="4033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6" name="AutoShape 19">
            <a:extLst>
              <a:ext uri="{FF2B5EF4-FFF2-40B4-BE49-F238E27FC236}">
                <a16:creationId xmlns:a16="http://schemas.microsoft.com/office/drawing/2014/main" id="{52BB243E-FD51-4586-98E1-4AF00DA0B694}"/>
              </a:ext>
            </a:extLst>
          </p:cNvPr>
          <p:cNvCxnSpPr>
            <a:cxnSpLocks noChangeShapeType="1"/>
            <a:stCxn id="76" idx="2"/>
            <a:endCxn id="78" idx="3"/>
          </p:cNvCxnSpPr>
          <p:nvPr/>
        </p:nvCxnSpPr>
        <p:spPr bwMode="auto">
          <a:xfrm flipH="1" flipV="1">
            <a:off x="11562578" y="3352970"/>
            <a:ext cx="762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3441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>
            <a:extLst>
              <a:ext uri="{FF2B5EF4-FFF2-40B4-BE49-F238E27FC236}">
                <a16:creationId xmlns:a16="http://schemas.microsoft.com/office/drawing/2014/main" id="{583A6209-29E4-40F3-8A30-E9491C408F7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36485"/>
            <a:ext cx="1156208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/>
              <a:t>Move each mean to the average of its assigned points: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  <a:p>
            <a:pPr marL="0" indent="0">
              <a:lnSpc>
                <a:spcPct val="80000"/>
              </a:lnSpc>
              <a:buNone/>
            </a:pPr>
            <a:endParaRPr lang="en-US" sz="1100" dirty="0"/>
          </a:p>
          <a:p>
            <a:pPr>
              <a:lnSpc>
                <a:spcPct val="80000"/>
              </a:lnSpc>
            </a:pPr>
            <a:r>
              <a:rPr lang="en-US" dirty="0"/>
              <a:t>Also can only decrease total distance… (Why?)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The point c</a:t>
            </a:r>
            <a:r>
              <a:rPr lang="en-US" baseline="-25000" dirty="0"/>
              <a:t>k</a:t>
            </a:r>
            <a:r>
              <a:rPr lang="en-US" dirty="0"/>
              <a:t> with the least squared Euclidean distance to points {x</a:t>
            </a:r>
            <a:r>
              <a:rPr lang="en-US" baseline="-25000" dirty="0"/>
              <a:t>i</a:t>
            </a:r>
            <a:r>
              <a:rPr lang="en-US" dirty="0"/>
              <a:t> |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k} is their mean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Proof: take partial derivative w.r.t. c</a:t>
            </a:r>
            <a:r>
              <a:rPr lang="en-US" baseline="-25000" dirty="0"/>
              <a:t>k </a:t>
            </a:r>
            <a:r>
              <a:rPr lang="en-US" dirty="0"/>
              <a:t>and set it to 0 to find c</a:t>
            </a:r>
            <a:r>
              <a:rPr lang="en-US" baseline="-25000" dirty="0"/>
              <a:t>k</a:t>
            </a:r>
            <a:r>
              <a:rPr lang="en-US" dirty="0"/>
              <a:t> 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II: Update Means</a:t>
            </a:r>
          </a:p>
        </p:txBody>
      </p:sp>
      <p:sp>
        <p:nvSpPr>
          <p:cNvPr id="63493" name="Oval 5"/>
          <p:cNvSpPr>
            <a:spLocks noChangeArrowheads="1"/>
          </p:cNvSpPr>
          <p:nvPr/>
        </p:nvSpPr>
        <p:spPr bwMode="auto">
          <a:xfrm>
            <a:off x="7848600" y="3565864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Oval 6"/>
          <p:cNvSpPr>
            <a:spLocks noChangeArrowheads="1"/>
          </p:cNvSpPr>
          <p:nvPr/>
        </p:nvSpPr>
        <p:spPr bwMode="auto">
          <a:xfrm>
            <a:off x="8077200" y="3794464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495" name="Oval 7"/>
          <p:cNvSpPr>
            <a:spLocks noChangeArrowheads="1"/>
          </p:cNvSpPr>
          <p:nvPr/>
        </p:nvSpPr>
        <p:spPr bwMode="auto">
          <a:xfrm>
            <a:off x="8763000" y="2422864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496" name="Oval 8"/>
          <p:cNvSpPr>
            <a:spLocks noChangeArrowheads="1"/>
          </p:cNvSpPr>
          <p:nvPr/>
        </p:nvSpPr>
        <p:spPr bwMode="auto">
          <a:xfrm>
            <a:off x="9067800" y="3794464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497" name="Oval 9"/>
          <p:cNvSpPr>
            <a:spLocks noChangeArrowheads="1"/>
          </p:cNvSpPr>
          <p:nvPr/>
        </p:nvSpPr>
        <p:spPr bwMode="auto">
          <a:xfrm>
            <a:off x="9220200" y="3489664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498" name="Oval 10"/>
          <p:cNvSpPr>
            <a:spLocks noChangeArrowheads="1"/>
          </p:cNvSpPr>
          <p:nvPr/>
        </p:nvSpPr>
        <p:spPr bwMode="auto">
          <a:xfrm>
            <a:off x="8382000" y="2422864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8991600" y="3261064"/>
            <a:ext cx="152400" cy="1524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8305800" y="3413464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501" name="Rectangle 13"/>
          <p:cNvSpPr>
            <a:spLocks noChangeArrowheads="1"/>
          </p:cNvSpPr>
          <p:nvPr/>
        </p:nvSpPr>
        <p:spPr bwMode="auto">
          <a:xfrm>
            <a:off x="8458200" y="2803864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3502" name="AutoShape 14"/>
          <p:cNvCxnSpPr>
            <a:cxnSpLocks noChangeShapeType="1"/>
            <a:stCxn id="63498" idx="5"/>
            <a:endCxn id="63501" idx="0"/>
          </p:cNvCxnSpPr>
          <p:nvPr/>
        </p:nvCxnSpPr>
        <p:spPr bwMode="auto">
          <a:xfrm>
            <a:off x="8512175" y="2553039"/>
            <a:ext cx="22225" cy="25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503" name="AutoShape 15"/>
          <p:cNvCxnSpPr>
            <a:cxnSpLocks noChangeShapeType="1"/>
            <a:stCxn id="63495" idx="3"/>
            <a:endCxn id="63501" idx="0"/>
          </p:cNvCxnSpPr>
          <p:nvPr/>
        </p:nvCxnSpPr>
        <p:spPr bwMode="auto">
          <a:xfrm flipH="1">
            <a:off x="8534400" y="2553039"/>
            <a:ext cx="250825" cy="25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504" name="AutoShape 16"/>
          <p:cNvCxnSpPr>
            <a:cxnSpLocks noChangeShapeType="1"/>
            <a:stCxn id="63493" idx="6"/>
            <a:endCxn id="63500" idx="1"/>
          </p:cNvCxnSpPr>
          <p:nvPr/>
        </p:nvCxnSpPr>
        <p:spPr bwMode="auto">
          <a:xfrm flipV="1">
            <a:off x="8001000" y="3489664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505" name="AutoShape 17"/>
          <p:cNvCxnSpPr>
            <a:cxnSpLocks noChangeShapeType="1"/>
            <a:stCxn id="63494" idx="7"/>
            <a:endCxn id="63500" idx="2"/>
          </p:cNvCxnSpPr>
          <p:nvPr/>
        </p:nvCxnSpPr>
        <p:spPr bwMode="auto">
          <a:xfrm flipV="1">
            <a:off x="8207375" y="3565864"/>
            <a:ext cx="174625" cy="25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506" name="AutoShape 18"/>
          <p:cNvCxnSpPr>
            <a:cxnSpLocks noChangeShapeType="1"/>
            <a:stCxn id="63496" idx="1"/>
            <a:endCxn id="63499" idx="2"/>
          </p:cNvCxnSpPr>
          <p:nvPr/>
        </p:nvCxnSpPr>
        <p:spPr bwMode="auto">
          <a:xfrm flipH="1" flipV="1">
            <a:off x="9067800" y="3413464"/>
            <a:ext cx="22225" cy="403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507" name="AutoShape 19"/>
          <p:cNvCxnSpPr>
            <a:cxnSpLocks noChangeShapeType="1"/>
            <a:stCxn id="63497" idx="2"/>
            <a:endCxn id="63499" idx="3"/>
          </p:cNvCxnSpPr>
          <p:nvPr/>
        </p:nvCxnSpPr>
        <p:spPr bwMode="auto">
          <a:xfrm flipH="1" flipV="1">
            <a:off x="9144000" y="3337264"/>
            <a:ext cx="762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4851" name="AutoShape 35"/>
          <p:cNvSpPr>
            <a:spLocks noChangeArrowheads="1"/>
          </p:cNvSpPr>
          <p:nvPr/>
        </p:nvSpPr>
        <p:spPr bwMode="auto">
          <a:xfrm rot="16200000">
            <a:off x="9560560" y="2853078"/>
            <a:ext cx="609600" cy="609600"/>
          </a:xfrm>
          <a:prstGeom prst="downArrow">
            <a:avLst>
              <a:gd name="adj1" fmla="val 39583"/>
              <a:gd name="adj2" fmla="val 5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 dirty="0"/>
          </a:p>
        </p:txBody>
      </p:sp>
      <p:sp>
        <p:nvSpPr>
          <p:cNvPr id="40" name="Isosceles Triangle 39"/>
          <p:cNvSpPr/>
          <p:nvPr/>
        </p:nvSpPr>
        <p:spPr>
          <a:xfrm rot="10800000">
            <a:off x="8458200" y="4038600"/>
            <a:ext cx="685800" cy="3810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FF07866-5AE4-4C94-8912-F82F23F1E32F}"/>
                  </a:ext>
                </a:extLst>
              </p:cNvPr>
              <p:cNvSpPr/>
              <p:nvPr/>
            </p:nvSpPr>
            <p:spPr>
              <a:xfrm>
                <a:off x="2414971" y="2084792"/>
                <a:ext cx="3915366" cy="1039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FF07866-5AE4-4C94-8912-F82F23F1E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971" y="2084792"/>
                <a:ext cx="3915366" cy="10390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5">
            <a:extLst>
              <a:ext uri="{FF2B5EF4-FFF2-40B4-BE49-F238E27FC236}">
                <a16:creationId xmlns:a16="http://schemas.microsoft.com/office/drawing/2014/main" id="{FDF76E10-B31C-402B-8ADE-B94D2FECF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7178" y="35815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6">
            <a:extLst>
              <a:ext uri="{FF2B5EF4-FFF2-40B4-BE49-F238E27FC236}">
                <a16:creationId xmlns:a16="http://schemas.microsoft.com/office/drawing/2014/main" id="{AD03E189-AEC3-4BB8-863A-C9524FD8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778" y="38101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7">
            <a:extLst>
              <a:ext uri="{FF2B5EF4-FFF2-40B4-BE49-F238E27FC236}">
                <a16:creationId xmlns:a16="http://schemas.microsoft.com/office/drawing/2014/main" id="{F9A2420C-9EF2-4048-B5CD-FD47183F3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1578" y="24385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8">
            <a:extLst>
              <a:ext uri="{FF2B5EF4-FFF2-40B4-BE49-F238E27FC236}">
                <a16:creationId xmlns:a16="http://schemas.microsoft.com/office/drawing/2014/main" id="{E93E8BFE-2DB3-40DE-B526-327CB4559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6378" y="38101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9">
            <a:extLst>
              <a:ext uri="{FF2B5EF4-FFF2-40B4-BE49-F238E27FC236}">
                <a16:creationId xmlns:a16="http://schemas.microsoft.com/office/drawing/2014/main" id="{86B1F2DC-7F13-4958-A934-AF2E9A2E3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8778" y="35053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10">
            <a:extLst>
              <a:ext uri="{FF2B5EF4-FFF2-40B4-BE49-F238E27FC236}">
                <a16:creationId xmlns:a16="http://schemas.microsoft.com/office/drawing/2014/main" id="{09143155-15C4-4ADD-991C-CB881CC6C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0578" y="243857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11">
            <a:extLst>
              <a:ext uri="{FF2B5EF4-FFF2-40B4-BE49-F238E27FC236}">
                <a16:creationId xmlns:a16="http://schemas.microsoft.com/office/drawing/2014/main" id="{0B07DBD4-054E-47F0-BFC0-AE441FF87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0" y="3664289"/>
            <a:ext cx="152400" cy="1524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Rectangle 12">
            <a:extLst>
              <a:ext uri="{FF2B5EF4-FFF2-40B4-BE49-F238E27FC236}">
                <a16:creationId xmlns:a16="http://schemas.microsoft.com/office/drawing/2014/main" id="{A8845247-014F-4D20-8755-2B4D76C56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213" y="3697209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Rectangle 13">
            <a:extLst>
              <a:ext uri="{FF2B5EF4-FFF2-40B4-BE49-F238E27FC236}">
                <a16:creationId xmlns:a16="http://schemas.microsoft.com/office/drawing/2014/main" id="{0AE23963-0D86-44B4-BCD6-5E0B89EE7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1078" y="2469014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82" name="AutoShape 14">
            <a:extLst>
              <a:ext uri="{FF2B5EF4-FFF2-40B4-BE49-F238E27FC236}">
                <a16:creationId xmlns:a16="http://schemas.microsoft.com/office/drawing/2014/main" id="{EC581CE0-68DE-4D35-AD0E-80015E25CC3C}"/>
              </a:ext>
            </a:extLst>
          </p:cNvPr>
          <p:cNvCxnSpPr>
            <a:cxnSpLocks noChangeShapeType="1"/>
            <a:stCxn id="78" idx="5"/>
            <a:endCxn id="81" idx="0"/>
          </p:cNvCxnSpPr>
          <p:nvPr/>
        </p:nvCxnSpPr>
        <p:spPr bwMode="auto">
          <a:xfrm flipV="1">
            <a:off x="10930660" y="2469014"/>
            <a:ext cx="136618" cy="996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3" name="AutoShape 15">
            <a:extLst>
              <a:ext uri="{FF2B5EF4-FFF2-40B4-BE49-F238E27FC236}">
                <a16:creationId xmlns:a16="http://schemas.microsoft.com/office/drawing/2014/main" id="{DE3EB880-B89E-49E3-9849-52D9A3F6CD30}"/>
              </a:ext>
            </a:extLst>
          </p:cNvPr>
          <p:cNvCxnSpPr>
            <a:cxnSpLocks noChangeShapeType="1"/>
            <a:stCxn id="75" idx="3"/>
            <a:endCxn id="81" idx="0"/>
          </p:cNvCxnSpPr>
          <p:nvPr/>
        </p:nvCxnSpPr>
        <p:spPr bwMode="auto">
          <a:xfrm flipH="1" flipV="1">
            <a:off x="11067278" y="2469014"/>
            <a:ext cx="136618" cy="996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4" name="AutoShape 16">
            <a:extLst>
              <a:ext uri="{FF2B5EF4-FFF2-40B4-BE49-F238E27FC236}">
                <a16:creationId xmlns:a16="http://schemas.microsoft.com/office/drawing/2014/main" id="{1B08AF18-E73D-48D4-8CA0-E2E3C5EF616D}"/>
              </a:ext>
            </a:extLst>
          </p:cNvPr>
          <p:cNvCxnSpPr>
            <a:cxnSpLocks noChangeShapeType="1"/>
            <a:stCxn id="73" idx="6"/>
            <a:endCxn id="80" idx="1"/>
          </p:cNvCxnSpPr>
          <p:nvPr/>
        </p:nvCxnSpPr>
        <p:spPr bwMode="auto">
          <a:xfrm flipH="1">
            <a:off x="10356213" y="3657770"/>
            <a:ext cx="63365" cy="1156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5" name="AutoShape 17">
            <a:extLst>
              <a:ext uri="{FF2B5EF4-FFF2-40B4-BE49-F238E27FC236}">
                <a16:creationId xmlns:a16="http://schemas.microsoft.com/office/drawing/2014/main" id="{F49F6DCC-4D5C-4711-BA01-237F54E53BAC}"/>
              </a:ext>
            </a:extLst>
          </p:cNvPr>
          <p:cNvCxnSpPr>
            <a:cxnSpLocks noChangeShapeType="1"/>
            <a:stCxn id="74" idx="7"/>
            <a:endCxn id="80" idx="2"/>
          </p:cNvCxnSpPr>
          <p:nvPr/>
        </p:nvCxnSpPr>
        <p:spPr bwMode="auto">
          <a:xfrm flipH="1">
            <a:off x="10432413" y="3832488"/>
            <a:ext cx="193447" cy="171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6" name="AutoShape 18">
            <a:extLst>
              <a:ext uri="{FF2B5EF4-FFF2-40B4-BE49-F238E27FC236}">
                <a16:creationId xmlns:a16="http://schemas.microsoft.com/office/drawing/2014/main" id="{3B269C78-9449-493E-9F5E-7FFCB34F88A7}"/>
              </a:ext>
            </a:extLst>
          </p:cNvPr>
          <p:cNvCxnSpPr>
            <a:cxnSpLocks noChangeShapeType="1"/>
            <a:stCxn id="76" idx="1"/>
            <a:endCxn id="79" idx="2"/>
          </p:cNvCxnSpPr>
          <p:nvPr/>
        </p:nvCxnSpPr>
        <p:spPr bwMode="auto">
          <a:xfrm flipV="1">
            <a:off x="11508696" y="3816689"/>
            <a:ext cx="149904" cy="157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7" name="AutoShape 19">
            <a:extLst>
              <a:ext uri="{FF2B5EF4-FFF2-40B4-BE49-F238E27FC236}">
                <a16:creationId xmlns:a16="http://schemas.microsoft.com/office/drawing/2014/main" id="{4B9AA50A-E2E1-42E0-8982-EE587FE541F3}"/>
              </a:ext>
            </a:extLst>
          </p:cNvPr>
          <p:cNvCxnSpPr>
            <a:cxnSpLocks noChangeShapeType="1"/>
            <a:stCxn id="77" idx="2"/>
            <a:endCxn id="79" idx="3"/>
          </p:cNvCxnSpPr>
          <p:nvPr/>
        </p:nvCxnSpPr>
        <p:spPr bwMode="auto">
          <a:xfrm>
            <a:off x="11638778" y="3581570"/>
            <a:ext cx="96022" cy="1589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21A2794-0167-42A1-8A0A-143227459B46}"/>
                  </a:ext>
                </a:extLst>
              </p:cNvPr>
              <p:cNvSpPr/>
              <p:nvPr/>
            </p:nvSpPr>
            <p:spPr>
              <a:xfrm>
                <a:off x="2502439" y="4018395"/>
                <a:ext cx="3255378" cy="1181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21A2794-0167-42A1-8A0A-143227459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39" y="4018395"/>
                <a:ext cx="3255378" cy="1181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36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 animBg="1"/>
      <p:bldP spid="63494" grpId="0" animBg="1"/>
      <p:bldP spid="63495" grpId="0" animBg="1"/>
      <p:bldP spid="63496" grpId="0" animBg="1"/>
      <p:bldP spid="63497" grpId="0" animBg="1"/>
      <p:bldP spid="63498" grpId="0" animBg="1"/>
      <p:bldP spid="63499" grpId="0" animBg="1"/>
      <p:bldP spid="63500" grpId="0" animBg="1"/>
      <p:bldP spid="63501" grpId="0" animBg="1"/>
      <p:bldP spid="3485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3AE4-DDC5-465C-BEA6-0C937CDD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K-means: animation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5104A7A-DA46-4742-8B43-BE1B032D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886" y="1933960"/>
            <a:ext cx="4572227" cy="44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3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</a:t>
            </a:r>
          </a:p>
        </p:txBody>
      </p:sp>
      <p:sp>
        <p:nvSpPr>
          <p:cNvPr id="14080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58100" cy="4525963"/>
          </a:xfrm>
        </p:spPr>
        <p:txBody>
          <a:bodyPr/>
          <a:lstStyle/>
          <a:p>
            <a:r>
              <a:rPr lang="en-US" sz="2800" dirty="0"/>
              <a:t>K-means is non-deterministic</a:t>
            </a:r>
          </a:p>
          <a:p>
            <a:pPr lvl="1"/>
            <a:r>
              <a:rPr lang="en-US" sz="2400" dirty="0"/>
              <a:t>Requires initial means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It does matter what you pick!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What can go wrong?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Various schemes for preventing this kind of thing:</a:t>
            </a:r>
          </a:p>
          <a:p>
            <a:pPr lvl="2"/>
            <a:r>
              <a:rPr lang="en-US" dirty="0"/>
              <a:t>Variance-based split / merge, initialization heuristics</a:t>
            </a:r>
          </a:p>
          <a:p>
            <a:pPr lvl="1"/>
            <a:endParaRPr lang="en-US" sz="2400" dirty="0"/>
          </a:p>
        </p:txBody>
      </p:sp>
      <p:sp>
        <p:nvSpPr>
          <p:cNvPr id="64516" name="Oval 4"/>
          <p:cNvSpPr>
            <a:spLocks noChangeArrowheads="1"/>
          </p:cNvSpPr>
          <p:nvPr/>
        </p:nvSpPr>
        <p:spPr bwMode="auto">
          <a:xfrm>
            <a:off x="7658100" y="2743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Oval 5"/>
          <p:cNvSpPr>
            <a:spLocks noChangeArrowheads="1"/>
          </p:cNvSpPr>
          <p:nvPr/>
        </p:nvSpPr>
        <p:spPr bwMode="auto">
          <a:xfrm>
            <a:off x="7886700" y="2971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Oval 6"/>
          <p:cNvSpPr>
            <a:spLocks noChangeArrowheads="1"/>
          </p:cNvSpPr>
          <p:nvPr/>
        </p:nvSpPr>
        <p:spPr bwMode="auto">
          <a:xfrm>
            <a:off x="8572500" y="160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9" name="Oval 7"/>
          <p:cNvSpPr>
            <a:spLocks noChangeArrowheads="1"/>
          </p:cNvSpPr>
          <p:nvPr/>
        </p:nvSpPr>
        <p:spPr bwMode="auto">
          <a:xfrm>
            <a:off x="8877300" y="2971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Oval 8"/>
          <p:cNvSpPr>
            <a:spLocks noChangeArrowheads="1"/>
          </p:cNvSpPr>
          <p:nvPr/>
        </p:nvSpPr>
        <p:spPr bwMode="auto">
          <a:xfrm>
            <a:off x="9029700" y="2667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1" name="Oval 9"/>
          <p:cNvSpPr>
            <a:spLocks noChangeArrowheads="1"/>
          </p:cNvSpPr>
          <p:nvPr/>
        </p:nvSpPr>
        <p:spPr bwMode="auto">
          <a:xfrm>
            <a:off x="8191500" y="160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8648700" y="2667000"/>
            <a:ext cx="152400" cy="1524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8039100" y="266700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8420100" y="190500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8013" name="Oval 13"/>
          <p:cNvSpPr>
            <a:spLocks noChangeArrowheads="1"/>
          </p:cNvSpPr>
          <p:nvPr/>
        </p:nvSpPr>
        <p:spPr bwMode="auto">
          <a:xfrm>
            <a:off x="10495280" y="2819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8014" name="Oval 14"/>
          <p:cNvSpPr>
            <a:spLocks noChangeArrowheads="1"/>
          </p:cNvSpPr>
          <p:nvPr/>
        </p:nvSpPr>
        <p:spPr bwMode="auto">
          <a:xfrm>
            <a:off x="1072388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8015" name="Oval 15"/>
          <p:cNvSpPr>
            <a:spLocks noChangeArrowheads="1"/>
          </p:cNvSpPr>
          <p:nvPr/>
        </p:nvSpPr>
        <p:spPr bwMode="auto">
          <a:xfrm>
            <a:off x="11409680" y="1676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8016" name="Oval 16"/>
          <p:cNvSpPr>
            <a:spLocks noChangeArrowheads="1"/>
          </p:cNvSpPr>
          <p:nvPr/>
        </p:nvSpPr>
        <p:spPr bwMode="auto">
          <a:xfrm>
            <a:off x="1171448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8017" name="Oval 17"/>
          <p:cNvSpPr>
            <a:spLocks noChangeArrowheads="1"/>
          </p:cNvSpPr>
          <p:nvPr/>
        </p:nvSpPr>
        <p:spPr bwMode="auto">
          <a:xfrm>
            <a:off x="11866880" y="2743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8018" name="Oval 18"/>
          <p:cNvSpPr>
            <a:spLocks noChangeArrowheads="1"/>
          </p:cNvSpPr>
          <p:nvPr/>
        </p:nvSpPr>
        <p:spPr bwMode="auto">
          <a:xfrm>
            <a:off x="11028680" y="1676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8019" name="Rectangle 19"/>
          <p:cNvSpPr>
            <a:spLocks noChangeArrowheads="1"/>
          </p:cNvSpPr>
          <p:nvPr/>
        </p:nvSpPr>
        <p:spPr bwMode="auto">
          <a:xfrm>
            <a:off x="11181080" y="2895600"/>
            <a:ext cx="152400" cy="1524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8020" name="Rectangle 20"/>
          <p:cNvSpPr>
            <a:spLocks noChangeArrowheads="1"/>
          </p:cNvSpPr>
          <p:nvPr/>
        </p:nvSpPr>
        <p:spPr bwMode="auto">
          <a:xfrm>
            <a:off x="11028680" y="1981200"/>
            <a:ext cx="152400" cy="1524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8021" name="Rectangle 21"/>
          <p:cNvSpPr>
            <a:spLocks noChangeArrowheads="1"/>
          </p:cNvSpPr>
          <p:nvPr/>
        </p:nvSpPr>
        <p:spPr bwMode="auto">
          <a:xfrm>
            <a:off x="11409680" y="198120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18" grpId="0" animBg="1"/>
      <p:bldP spid="64519" grpId="0" animBg="1"/>
      <p:bldP spid="64520" grpId="0" animBg="1"/>
      <p:bldP spid="64521" grpId="0" animBg="1"/>
      <p:bldP spid="64522" grpId="0" animBg="1"/>
      <p:bldP spid="64523" grpId="0" animBg="1"/>
      <p:bldP spid="64524" grpId="0" animBg="1"/>
      <p:bldP spid="1408013" grpId="0" animBg="1"/>
      <p:bldP spid="1408014" grpId="0" animBg="1"/>
      <p:bldP spid="1408015" grpId="0" animBg="1"/>
      <p:bldP spid="1408016" grpId="0" animBg="1"/>
      <p:bldP spid="1408017" grpId="0" animBg="1"/>
      <p:bldP spid="1408018" grpId="0" animBg="1"/>
      <p:bldP spid="1408019" grpId="0" animBg="1"/>
      <p:bldP spid="1408020" grpId="0" animBg="1"/>
      <p:bldP spid="14080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Getting Stuck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local optimum:</a:t>
            </a:r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5115291" y="3690938"/>
            <a:ext cx="1716088" cy="1419225"/>
            <a:chOff x="1774" y="2683"/>
            <a:chExt cx="1081" cy="894"/>
          </a:xfrm>
        </p:grpSpPr>
        <p:sp>
          <p:nvSpPr>
            <p:cNvPr id="65651" name="Oval 5"/>
            <p:cNvSpPr>
              <a:spLocks noChangeAspect="1" noChangeArrowheads="1"/>
            </p:cNvSpPr>
            <p:nvPr/>
          </p:nvSpPr>
          <p:spPr bwMode="auto">
            <a:xfrm>
              <a:off x="2024" y="319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2" name="Oval 6"/>
            <p:cNvSpPr>
              <a:spLocks noChangeAspect="1" noChangeArrowheads="1"/>
            </p:cNvSpPr>
            <p:nvPr/>
          </p:nvSpPr>
          <p:spPr bwMode="auto">
            <a:xfrm>
              <a:off x="2749" y="3039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3" name="Oval 7"/>
            <p:cNvSpPr>
              <a:spLocks noChangeAspect="1" noChangeArrowheads="1"/>
            </p:cNvSpPr>
            <p:nvPr/>
          </p:nvSpPr>
          <p:spPr bwMode="auto">
            <a:xfrm>
              <a:off x="2178" y="310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4" name="Oval 8"/>
            <p:cNvSpPr>
              <a:spLocks noChangeAspect="1" noChangeArrowheads="1"/>
            </p:cNvSpPr>
            <p:nvPr/>
          </p:nvSpPr>
          <p:spPr bwMode="auto">
            <a:xfrm>
              <a:off x="2145" y="3414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5" name="Oval 9"/>
            <p:cNvSpPr>
              <a:spLocks noChangeAspect="1" noChangeArrowheads="1"/>
            </p:cNvSpPr>
            <p:nvPr/>
          </p:nvSpPr>
          <p:spPr bwMode="auto">
            <a:xfrm>
              <a:off x="2408" y="3326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6" name="Oval 10"/>
            <p:cNvSpPr>
              <a:spLocks noChangeAspect="1" noChangeArrowheads="1"/>
            </p:cNvSpPr>
            <p:nvPr/>
          </p:nvSpPr>
          <p:spPr bwMode="auto">
            <a:xfrm>
              <a:off x="1781" y="3106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7" name="Oval 11"/>
            <p:cNvSpPr>
              <a:spLocks noChangeAspect="1" noChangeArrowheads="1"/>
            </p:cNvSpPr>
            <p:nvPr/>
          </p:nvSpPr>
          <p:spPr bwMode="auto">
            <a:xfrm>
              <a:off x="2329" y="2809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8" name="Oval 12"/>
            <p:cNvSpPr>
              <a:spLocks noChangeAspect="1" noChangeArrowheads="1"/>
            </p:cNvSpPr>
            <p:nvPr/>
          </p:nvSpPr>
          <p:spPr bwMode="auto">
            <a:xfrm>
              <a:off x="2348" y="3033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9" name="Oval 13"/>
            <p:cNvSpPr>
              <a:spLocks noChangeAspect="1" noChangeArrowheads="1"/>
            </p:cNvSpPr>
            <p:nvPr/>
          </p:nvSpPr>
          <p:spPr bwMode="auto">
            <a:xfrm>
              <a:off x="2054" y="2768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0" name="Oval 14"/>
            <p:cNvSpPr>
              <a:spLocks noChangeAspect="1" noChangeArrowheads="1"/>
            </p:cNvSpPr>
            <p:nvPr/>
          </p:nvSpPr>
          <p:spPr bwMode="auto">
            <a:xfrm>
              <a:off x="1820" y="3401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1" name="Oval 15"/>
            <p:cNvSpPr>
              <a:spLocks noChangeAspect="1" noChangeArrowheads="1"/>
            </p:cNvSpPr>
            <p:nvPr/>
          </p:nvSpPr>
          <p:spPr bwMode="auto">
            <a:xfrm>
              <a:off x="1895" y="2926"/>
              <a:ext cx="32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2" name="Oval 16"/>
            <p:cNvSpPr>
              <a:spLocks noChangeAspect="1" noChangeArrowheads="1"/>
            </p:cNvSpPr>
            <p:nvPr/>
          </p:nvSpPr>
          <p:spPr bwMode="auto">
            <a:xfrm>
              <a:off x="2555" y="3164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3" name="Oval 17"/>
            <p:cNvSpPr>
              <a:spLocks noChangeAspect="1" noChangeArrowheads="1"/>
            </p:cNvSpPr>
            <p:nvPr/>
          </p:nvSpPr>
          <p:spPr bwMode="auto">
            <a:xfrm>
              <a:off x="2530" y="283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4" name="Oval 18"/>
            <p:cNvSpPr>
              <a:spLocks noChangeAspect="1" noChangeArrowheads="1"/>
            </p:cNvSpPr>
            <p:nvPr/>
          </p:nvSpPr>
          <p:spPr bwMode="auto">
            <a:xfrm rot="-1118274">
              <a:off x="2198" y="3252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5" name="Oval 19"/>
            <p:cNvSpPr>
              <a:spLocks noChangeAspect="1" noChangeArrowheads="1"/>
            </p:cNvSpPr>
            <p:nvPr/>
          </p:nvSpPr>
          <p:spPr bwMode="auto">
            <a:xfrm rot="-1118274">
              <a:off x="2823" y="292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6" name="Oval 20"/>
            <p:cNvSpPr>
              <a:spLocks noChangeAspect="1" noChangeArrowheads="1"/>
            </p:cNvSpPr>
            <p:nvPr/>
          </p:nvSpPr>
          <p:spPr bwMode="auto">
            <a:xfrm rot="-1118274">
              <a:off x="2306" y="3125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7" name="Oval 21"/>
            <p:cNvSpPr>
              <a:spLocks noChangeAspect="1" noChangeArrowheads="1"/>
            </p:cNvSpPr>
            <p:nvPr/>
          </p:nvSpPr>
          <p:spPr bwMode="auto">
            <a:xfrm rot="-1118274">
              <a:off x="2400" y="343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8" name="Oval 22"/>
            <p:cNvSpPr>
              <a:spLocks noChangeAspect="1" noChangeArrowheads="1"/>
            </p:cNvSpPr>
            <p:nvPr/>
          </p:nvSpPr>
          <p:spPr bwMode="auto">
            <a:xfrm rot="-1118274">
              <a:off x="2614" y="328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69" name="Oval 23"/>
            <p:cNvSpPr>
              <a:spLocks noChangeAspect="1" noChangeArrowheads="1"/>
            </p:cNvSpPr>
            <p:nvPr/>
          </p:nvSpPr>
          <p:spPr bwMode="auto">
            <a:xfrm rot="-1118274">
              <a:off x="1933" y="323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0" name="Oval 24"/>
            <p:cNvSpPr>
              <a:spLocks noChangeAspect="1" noChangeArrowheads="1"/>
            </p:cNvSpPr>
            <p:nvPr/>
          </p:nvSpPr>
          <p:spPr bwMode="auto">
            <a:xfrm rot="-1118274">
              <a:off x="2334" y="2811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1" name="Oval 25"/>
            <p:cNvSpPr>
              <a:spLocks noChangeAspect="1" noChangeArrowheads="1"/>
            </p:cNvSpPr>
            <p:nvPr/>
          </p:nvSpPr>
          <p:spPr bwMode="auto">
            <a:xfrm rot="-1118274">
              <a:off x="2441" y="3018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2" name="Oval 26"/>
            <p:cNvSpPr>
              <a:spLocks noChangeAspect="1" noChangeArrowheads="1"/>
            </p:cNvSpPr>
            <p:nvPr/>
          </p:nvSpPr>
          <p:spPr bwMode="auto">
            <a:xfrm rot="-1118274">
              <a:off x="2057" y="284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3" name="Oval 27"/>
            <p:cNvSpPr>
              <a:spLocks noChangeAspect="1" noChangeArrowheads="1"/>
            </p:cNvSpPr>
            <p:nvPr/>
          </p:nvSpPr>
          <p:spPr bwMode="auto">
            <a:xfrm rot="-1118274">
              <a:off x="2087" y="350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4" name="Oval 28"/>
            <p:cNvSpPr>
              <a:spLocks noChangeAspect="1" noChangeArrowheads="1"/>
            </p:cNvSpPr>
            <p:nvPr/>
          </p:nvSpPr>
          <p:spPr bwMode="auto">
            <a:xfrm rot="-1118274">
              <a:off x="1969" y="3033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5" name="Oval 29"/>
            <p:cNvSpPr>
              <a:spLocks noChangeAspect="1" noChangeArrowheads="1"/>
            </p:cNvSpPr>
            <p:nvPr/>
          </p:nvSpPr>
          <p:spPr bwMode="auto">
            <a:xfrm rot="-1118274">
              <a:off x="2689" y="3090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6" name="Oval 30"/>
            <p:cNvSpPr>
              <a:spLocks noChangeAspect="1" noChangeArrowheads="1"/>
            </p:cNvSpPr>
            <p:nvPr/>
          </p:nvSpPr>
          <p:spPr bwMode="auto">
            <a:xfrm rot="-1118274">
              <a:off x="2532" y="278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7" name="Oval 31"/>
            <p:cNvSpPr>
              <a:spLocks noChangeAspect="1" noChangeArrowheads="1"/>
            </p:cNvSpPr>
            <p:nvPr/>
          </p:nvSpPr>
          <p:spPr bwMode="auto">
            <a:xfrm rot="5895381">
              <a:off x="2178" y="2874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8" name="Oval 32"/>
            <p:cNvSpPr>
              <a:spLocks noChangeAspect="1" noChangeArrowheads="1"/>
            </p:cNvSpPr>
            <p:nvPr/>
          </p:nvSpPr>
          <p:spPr bwMode="auto">
            <a:xfrm rot="5895381">
              <a:off x="2256" y="3470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79" name="Oval 33"/>
            <p:cNvSpPr>
              <a:spLocks noChangeAspect="1" noChangeArrowheads="1"/>
            </p:cNvSpPr>
            <p:nvPr/>
          </p:nvSpPr>
          <p:spPr bwMode="auto">
            <a:xfrm rot="5895381">
              <a:off x="2269" y="300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0" name="Oval 34"/>
            <p:cNvSpPr>
              <a:spLocks noChangeAspect="1" noChangeArrowheads="1"/>
            </p:cNvSpPr>
            <p:nvPr/>
          </p:nvSpPr>
          <p:spPr bwMode="auto">
            <a:xfrm rot="5895381">
              <a:off x="1884" y="2935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1" name="Oval 35"/>
            <p:cNvSpPr>
              <a:spLocks noChangeAspect="1" noChangeArrowheads="1"/>
            </p:cNvSpPr>
            <p:nvPr/>
          </p:nvSpPr>
          <p:spPr bwMode="auto">
            <a:xfrm rot="5895381">
              <a:off x="1955" y="3157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2" name="Oval 36"/>
            <p:cNvSpPr>
              <a:spLocks noChangeAspect="1" noChangeArrowheads="1"/>
            </p:cNvSpPr>
            <p:nvPr/>
          </p:nvSpPr>
          <p:spPr bwMode="auto">
            <a:xfrm rot="5895381">
              <a:off x="2319" y="2693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3" name="Oval 37"/>
            <p:cNvSpPr>
              <a:spLocks noChangeAspect="1" noChangeArrowheads="1"/>
            </p:cNvSpPr>
            <p:nvPr/>
          </p:nvSpPr>
          <p:spPr bwMode="auto">
            <a:xfrm rot="5895381">
              <a:off x="2601" y="3170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4" name="Oval 38"/>
            <p:cNvSpPr>
              <a:spLocks noChangeAspect="1" noChangeArrowheads="1"/>
            </p:cNvSpPr>
            <p:nvPr/>
          </p:nvSpPr>
          <p:spPr bwMode="auto">
            <a:xfrm rot="5895381">
              <a:off x="2327" y="3153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5" name="Oval 39"/>
            <p:cNvSpPr>
              <a:spLocks noChangeAspect="1" noChangeArrowheads="1"/>
            </p:cNvSpPr>
            <p:nvPr/>
          </p:nvSpPr>
          <p:spPr bwMode="auto">
            <a:xfrm rot="5895381">
              <a:off x="2696" y="2958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6" name="Oval 40"/>
            <p:cNvSpPr>
              <a:spLocks noChangeAspect="1" noChangeArrowheads="1"/>
            </p:cNvSpPr>
            <p:nvPr/>
          </p:nvSpPr>
          <p:spPr bwMode="auto">
            <a:xfrm rot="5895381">
              <a:off x="1947" y="2679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7" name="Oval 41"/>
            <p:cNvSpPr>
              <a:spLocks noChangeAspect="1" noChangeArrowheads="1"/>
            </p:cNvSpPr>
            <p:nvPr/>
          </p:nvSpPr>
          <p:spPr bwMode="auto">
            <a:xfrm rot="5895381">
              <a:off x="2523" y="280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8" name="Oval 42"/>
            <p:cNvSpPr>
              <a:spLocks noChangeAspect="1" noChangeArrowheads="1"/>
            </p:cNvSpPr>
            <p:nvPr/>
          </p:nvSpPr>
          <p:spPr bwMode="auto">
            <a:xfrm rot="5895381">
              <a:off x="2136" y="329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89" name="Oval 43"/>
            <p:cNvSpPr>
              <a:spLocks noChangeAspect="1" noChangeArrowheads="1"/>
            </p:cNvSpPr>
            <p:nvPr/>
          </p:nvSpPr>
          <p:spPr bwMode="auto">
            <a:xfrm rot="5895381">
              <a:off x="2547" y="3328"/>
              <a:ext cx="28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0" name="Oval 44"/>
            <p:cNvSpPr>
              <a:spLocks noChangeAspect="1" noChangeArrowheads="1"/>
            </p:cNvSpPr>
            <p:nvPr/>
          </p:nvSpPr>
          <p:spPr bwMode="auto">
            <a:xfrm rot="4777107">
              <a:off x="2069" y="3006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1" name="Oval 45"/>
            <p:cNvSpPr>
              <a:spLocks noChangeAspect="1" noChangeArrowheads="1"/>
            </p:cNvSpPr>
            <p:nvPr/>
          </p:nvSpPr>
          <p:spPr bwMode="auto">
            <a:xfrm rot="4777107">
              <a:off x="2391" y="3551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2" name="Oval 46"/>
            <p:cNvSpPr>
              <a:spLocks noChangeAspect="1" noChangeArrowheads="1"/>
            </p:cNvSpPr>
            <p:nvPr/>
          </p:nvSpPr>
          <p:spPr bwMode="auto">
            <a:xfrm rot="4777107">
              <a:off x="2214" y="3111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3" name="Oval 47"/>
            <p:cNvSpPr>
              <a:spLocks noChangeAspect="1" noChangeArrowheads="1"/>
            </p:cNvSpPr>
            <p:nvPr/>
          </p:nvSpPr>
          <p:spPr bwMode="auto">
            <a:xfrm rot="4777107">
              <a:off x="1818" y="3141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4" name="Oval 48"/>
            <p:cNvSpPr>
              <a:spLocks noChangeAspect="1" noChangeArrowheads="1"/>
            </p:cNvSpPr>
            <p:nvPr/>
          </p:nvSpPr>
          <p:spPr bwMode="auto">
            <a:xfrm rot="4777107">
              <a:off x="1976" y="3335"/>
              <a:ext cx="28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5" name="Oval 49"/>
            <p:cNvSpPr>
              <a:spLocks noChangeAspect="1" noChangeArrowheads="1"/>
            </p:cNvSpPr>
            <p:nvPr/>
          </p:nvSpPr>
          <p:spPr bwMode="auto">
            <a:xfrm rot="4777107">
              <a:off x="2135" y="279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6" name="Oval 50"/>
            <p:cNvSpPr>
              <a:spLocks noChangeAspect="1" noChangeArrowheads="1"/>
            </p:cNvSpPr>
            <p:nvPr/>
          </p:nvSpPr>
          <p:spPr bwMode="auto">
            <a:xfrm rot="4777107">
              <a:off x="2595" y="3176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7" name="Oval 51"/>
            <p:cNvSpPr>
              <a:spLocks noChangeAspect="1" noChangeArrowheads="1"/>
            </p:cNvSpPr>
            <p:nvPr/>
          </p:nvSpPr>
          <p:spPr bwMode="auto">
            <a:xfrm rot="4777107">
              <a:off x="2324" y="3231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8" name="Oval 52"/>
            <p:cNvSpPr>
              <a:spLocks noChangeAspect="1" noChangeArrowheads="1"/>
            </p:cNvSpPr>
            <p:nvPr/>
          </p:nvSpPr>
          <p:spPr bwMode="auto">
            <a:xfrm rot="4777107">
              <a:off x="2596" y="2952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99" name="Oval 53"/>
            <p:cNvSpPr>
              <a:spLocks noChangeAspect="1" noChangeArrowheads="1"/>
            </p:cNvSpPr>
            <p:nvPr/>
          </p:nvSpPr>
          <p:spPr bwMode="auto">
            <a:xfrm rot="4777107">
              <a:off x="1776" y="2882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00" name="Oval 54"/>
            <p:cNvSpPr>
              <a:spLocks noChangeAspect="1" noChangeArrowheads="1"/>
            </p:cNvSpPr>
            <p:nvPr/>
          </p:nvSpPr>
          <p:spPr bwMode="auto">
            <a:xfrm rot="4777107">
              <a:off x="2375" y="2856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01" name="Oval 55"/>
            <p:cNvSpPr>
              <a:spLocks noChangeAspect="1" noChangeArrowheads="1"/>
            </p:cNvSpPr>
            <p:nvPr/>
          </p:nvSpPr>
          <p:spPr bwMode="auto">
            <a:xfrm rot="4777107">
              <a:off x="2199" y="3419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02" name="Oval 56"/>
            <p:cNvSpPr>
              <a:spLocks noChangeAspect="1" noChangeArrowheads="1"/>
            </p:cNvSpPr>
            <p:nvPr/>
          </p:nvSpPr>
          <p:spPr bwMode="auto">
            <a:xfrm rot="4777107">
              <a:off x="2604" y="3338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541" name="Group 57"/>
          <p:cNvGrpSpPr>
            <a:grpSpLocks/>
          </p:cNvGrpSpPr>
          <p:nvPr/>
        </p:nvGrpSpPr>
        <p:grpSpPr bwMode="auto">
          <a:xfrm>
            <a:off x="5724891" y="1862138"/>
            <a:ext cx="1716088" cy="1419225"/>
            <a:chOff x="1774" y="2683"/>
            <a:chExt cx="1081" cy="894"/>
          </a:xfrm>
        </p:grpSpPr>
        <p:sp>
          <p:nvSpPr>
            <p:cNvPr id="65599" name="Oval 58"/>
            <p:cNvSpPr>
              <a:spLocks noChangeAspect="1" noChangeArrowheads="1"/>
            </p:cNvSpPr>
            <p:nvPr/>
          </p:nvSpPr>
          <p:spPr bwMode="auto">
            <a:xfrm>
              <a:off x="2024" y="319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0" name="Oval 59"/>
            <p:cNvSpPr>
              <a:spLocks noChangeAspect="1" noChangeArrowheads="1"/>
            </p:cNvSpPr>
            <p:nvPr/>
          </p:nvSpPr>
          <p:spPr bwMode="auto">
            <a:xfrm>
              <a:off x="2749" y="3039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1" name="Oval 60"/>
            <p:cNvSpPr>
              <a:spLocks noChangeAspect="1" noChangeArrowheads="1"/>
            </p:cNvSpPr>
            <p:nvPr/>
          </p:nvSpPr>
          <p:spPr bwMode="auto">
            <a:xfrm>
              <a:off x="2178" y="310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2" name="Oval 61"/>
            <p:cNvSpPr>
              <a:spLocks noChangeAspect="1" noChangeArrowheads="1"/>
            </p:cNvSpPr>
            <p:nvPr/>
          </p:nvSpPr>
          <p:spPr bwMode="auto">
            <a:xfrm>
              <a:off x="2145" y="3414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3" name="Oval 62"/>
            <p:cNvSpPr>
              <a:spLocks noChangeAspect="1" noChangeArrowheads="1"/>
            </p:cNvSpPr>
            <p:nvPr/>
          </p:nvSpPr>
          <p:spPr bwMode="auto">
            <a:xfrm>
              <a:off x="2408" y="3326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4" name="Oval 63"/>
            <p:cNvSpPr>
              <a:spLocks noChangeAspect="1" noChangeArrowheads="1"/>
            </p:cNvSpPr>
            <p:nvPr/>
          </p:nvSpPr>
          <p:spPr bwMode="auto">
            <a:xfrm>
              <a:off x="1781" y="3106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5" name="Oval 64"/>
            <p:cNvSpPr>
              <a:spLocks noChangeAspect="1" noChangeArrowheads="1"/>
            </p:cNvSpPr>
            <p:nvPr/>
          </p:nvSpPr>
          <p:spPr bwMode="auto">
            <a:xfrm>
              <a:off x="2329" y="2809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6" name="Oval 65"/>
            <p:cNvSpPr>
              <a:spLocks noChangeAspect="1" noChangeArrowheads="1"/>
            </p:cNvSpPr>
            <p:nvPr/>
          </p:nvSpPr>
          <p:spPr bwMode="auto">
            <a:xfrm>
              <a:off x="2348" y="3033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7" name="Oval 66"/>
            <p:cNvSpPr>
              <a:spLocks noChangeAspect="1" noChangeArrowheads="1"/>
            </p:cNvSpPr>
            <p:nvPr/>
          </p:nvSpPr>
          <p:spPr bwMode="auto">
            <a:xfrm>
              <a:off x="2054" y="2768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8" name="Oval 67"/>
            <p:cNvSpPr>
              <a:spLocks noChangeAspect="1" noChangeArrowheads="1"/>
            </p:cNvSpPr>
            <p:nvPr/>
          </p:nvSpPr>
          <p:spPr bwMode="auto">
            <a:xfrm>
              <a:off x="1820" y="3401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09" name="Oval 68"/>
            <p:cNvSpPr>
              <a:spLocks noChangeAspect="1" noChangeArrowheads="1"/>
            </p:cNvSpPr>
            <p:nvPr/>
          </p:nvSpPr>
          <p:spPr bwMode="auto">
            <a:xfrm>
              <a:off x="1895" y="2926"/>
              <a:ext cx="32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0" name="Oval 69"/>
            <p:cNvSpPr>
              <a:spLocks noChangeAspect="1" noChangeArrowheads="1"/>
            </p:cNvSpPr>
            <p:nvPr/>
          </p:nvSpPr>
          <p:spPr bwMode="auto">
            <a:xfrm>
              <a:off x="2555" y="3164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1" name="Oval 70"/>
            <p:cNvSpPr>
              <a:spLocks noChangeAspect="1" noChangeArrowheads="1"/>
            </p:cNvSpPr>
            <p:nvPr/>
          </p:nvSpPr>
          <p:spPr bwMode="auto">
            <a:xfrm>
              <a:off x="2530" y="283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2" name="Oval 71"/>
            <p:cNvSpPr>
              <a:spLocks noChangeAspect="1" noChangeArrowheads="1"/>
            </p:cNvSpPr>
            <p:nvPr/>
          </p:nvSpPr>
          <p:spPr bwMode="auto">
            <a:xfrm rot="-1118274">
              <a:off x="2198" y="3252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3" name="Oval 72"/>
            <p:cNvSpPr>
              <a:spLocks noChangeAspect="1" noChangeArrowheads="1"/>
            </p:cNvSpPr>
            <p:nvPr/>
          </p:nvSpPr>
          <p:spPr bwMode="auto">
            <a:xfrm rot="-1118274">
              <a:off x="2823" y="292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4" name="Oval 73"/>
            <p:cNvSpPr>
              <a:spLocks noChangeAspect="1" noChangeArrowheads="1"/>
            </p:cNvSpPr>
            <p:nvPr/>
          </p:nvSpPr>
          <p:spPr bwMode="auto">
            <a:xfrm rot="-1118274">
              <a:off x="2306" y="3125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5" name="Oval 74"/>
            <p:cNvSpPr>
              <a:spLocks noChangeAspect="1" noChangeArrowheads="1"/>
            </p:cNvSpPr>
            <p:nvPr/>
          </p:nvSpPr>
          <p:spPr bwMode="auto">
            <a:xfrm rot="-1118274">
              <a:off x="2400" y="3431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6" name="Oval 75"/>
            <p:cNvSpPr>
              <a:spLocks noChangeAspect="1" noChangeArrowheads="1"/>
            </p:cNvSpPr>
            <p:nvPr/>
          </p:nvSpPr>
          <p:spPr bwMode="auto">
            <a:xfrm rot="-1118274">
              <a:off x="2614" y="328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7" name="Oval 76"/>
            <p:cNvSpPr>
              <a:spLocks noChangeAspect="1" noChangeArrowheads="1"/>
            </p:cNvSpPr>
            <p:nvPr/>
          </p:nvSpPr>
          <p:spPr bwMode="auto">
            <a:xfrm rot="-1118274">
              <a:off x="1933" y="323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8" name="Oval 77"/>
            <p:cNvSpPr>
              <a:spLocks noChangeAspect="1" noChangeArrowheads="1"/>
            </p:cNvSpPr>
            <p:nvPr/>
          </p:nvSpPr>
          <p:spPr bwMode="auto">
            <a:xfrm rot="-1118274">
              <a:off x="2334" y="2811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19" name="Oval 78"/>
            <p:cNvSpPr>
              <a:spLocks noChangeAspect="1" noChangeArrowheads="1"/>
            </p:cNvSpPr>
            <p:nvPr/>
          </p:nvSpPr>
          <p:spPr bwMode="auto">
            <a:xfrm rot="-1118274">
              <a:off x="2441" y="3018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0" name="Oval 79"/>
            <p:cNvSpPr>
              <a:spLocks noChangeAspect="1" noChangeArrowheads="1"/>
            </p:cNvSpPr>
            <p:nvPr/>
          </p:nvSpPr>
          <p:spPr bwMode="auto">
            <a:xfrm rot="-1118274">
              <a:off x="2057" y="284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1" name="Oval 80"/>
            <p:cNvSpPr>
              <a:spLocks noChangeAspect="1" noChangeArrowheads="1"/>
            </p:cNvSpPr>
            <p:nvPr/>
          </p:nvSpPr>
          <p:spPr bwMode="auto">
            <a:xfrm rot="-1118274">
              <a:off x="2087" y="3502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2" name="Oval 81"/>
            <p:cNvSpPr>
              <a:spLocks noChangeAspect="1" noChangeArrowheads="1"/>
            </p:cNvSpPr>
            <p:nvPr/>
          </p:nvSpPr>
          <p:spPr bwMode="auto">
            <a:xfrm rot="-1118274">
              <a:off x="1969" y="3033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3" name="Oval 82"/>
            <p:cNvSpPr>
              <a:spLocks noChangeAspect="1" noChangeArrowheads="1"/>
            </p:cNvSpPr>
            <p:nvPr/>
          </p:nvSpPr>
          <p:spPr bwMode="auto">
            <a:xfrm rot="-1118274">
              <a:off x="2689" y="3090"/>
              <a:ext cx="28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4" name="Oval 83"/>
            <p:cNvSpPr>
              <a:spLocks noChangeAspect="1" noChangeArrowheads="1"/>
            </p:cNvSpPr>
            <p:nvPr/>
          </p:nvSpPr>
          <p:spPr bwMode="auto">
            <a:xfrm rot="-1118274">
              <a:off x="2532" y="2780"/>
              <a:ext cx="32" cy="2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5" name="Oval 84"/>
            <p:cNvSpPr>
              <a:spLocks noChangeAspect="1" noChangeArrowheads="1"/>
            </p:cNvSpPr>
            <p:nvPr/>
          </p:nvSpPr>
          <p:spPr bwMode="auto">
            <a:xfrm rot="5895381">
              <a:off x="2178" y="2874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6" name="Oval 85"/>
            <p:cNvSpPr>
              <a:spLocks noChangeAspect="1" noChangeArrowheads="1"/>
            </p:cNvSpPr>
            <p:nvPr/>
          </p:nvSpPr>
          <p:spPr bwMode="auto">
            <a:xfrm rot="5895381">
              <a:off x="2256" y="3470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7" name="Oval 86"/>
            <p:cNvSpPr>
              <a:spLocks noChangeAspect="1" noChangeArrowheads="1"/>
            </p:cNvSpPr>
            <p:nvPr/>
          </p:nvSpPr>
          <p:spPr bwMode="auto">
            <a:xfrm rot="5895381">
              <a:off x="2269" y="300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8" name="Oval 87"/>
            <p:cNvSpPr>
              <a:spLocks noChangeAspect="1" noChangeArrowheads="1"/>
            </p:cNvSpPr>
            <p:nvPr/>
          </p:nvSpPr>
          <p:spPr bwMode="auto">
            <a:xfrm rot="5895381">
              <a:off x="1884" y="2935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29" name="Oval 88"/>
            <p:cNvSpPr>
              <a:spLocks noChangeAspect="1" noChangeArrowheads="1"/>
            </p:cNvSpPr>
            <p:nvPr/>
          </p:nvSpPr>
          <p:spPr bwMode="auto">
            <a:xfrm rot="5895381">
              <a:off x="1955" y="3157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0" name="Oval 89"/>
            <p:cNvSpPr>
              <a:spLocks noChangeAspect="1" noChangeArrowheads="1"/>
            </p:cNvSpPr>
            <p:nvPr/>
          </p:nvSpPr>
          <p:spPr bwMode="auto">
            <a:xfrm rot="5895381">
              <a:off x="2319" y="2693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1" name="Oval 90"/>
            <p:cNvSpPr>
              <a:spLocks noChangeAspect="1" noChangeArrowheads="1"/>
            </p:cNvSpPr>
            <p:nvPr/>
          </p:nvSpPr>
          <p:spPr bwMode="auto">
            <a:xfrm rot="5895381">
              <a:off x="2601" y="3170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2" name="Oval 91"/>
            <p:cNvSpPr>
              <a:spLocks noChangeAspect="1" noChangeArrowheads="1"/>
            </p:cNvSpPr>
            <p:nvPr/>
          </p:nvSpPr>
          <p:spPr bwMode="auto">
            <a:xfrm rot="5895381">
              <a:off x="2327" y="3153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3" name="Oval 92"/>
            <p:cNvSpPr>
              <a:spLocks noChangeAspect="1" noChangeArrowheads="1"/>
            </p:cNvSpPr>
            <p:nvPr/>
          </p:nvSpPr>
          <p:spPr bwMode="auto">
            <a:xfrm rot="5895381">
              <a:off x="2696" y="2958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4" name="Oval 93"/>
            <p:cNvSpPr>
              <a:spLocks noChangeAspect="1" noChangeArrowheads="1"/>
            </p:cNvSpPr>
            <p:nvPr/>
          </p:nvSpPr>
          <p:spPr bwMode="auto">
            <a:xfrm rot="5895381">
              <a:off x="1947" y="2679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5" name="Oval 94"/>
            <p:cNvSpPr>
              <a:spLocks noChangeAspect="1" noChangeArrowheads="1"/>
            </p:cNvSpPr>
            <p:nvPr/>
          </p:nvSpPr>
          <p:spPr bwMode="auto">
            <a:xfrm rot="5895381">
              <a:off x="2523" y="280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6" name="Oval 95"/>
            <p:cNvSpPr>
              <a:spLocks noChangeAspect="1" noChangeArrowheads="1"/>
            </p:cNvSpPr>
            <p:nvPr/>
          </p:nvSpPr>
          <p:spPr bwMode="auto">
            <a:xfrm rot="5895381">
              <a:off x="2136" y="329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7" name="Oval 96"/>
            <p:cNvSpPr>
              <a:spLocks noChangeAspect="1" noChangeArrowheads="1"/>
            </p:cNvSpPr>
            <p:nvPr/>
          </p:nvSpPr>
          <p:spPr bwMode="auto">
            <a:xfrm rot="5895381">
              <a:off x="2547" y="3328"/>
              <a:ext cx="28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8" name="Oval 97"/>
            <p:cNvSpPr>
              <a:spLocks noChangeAspect="1" noChangeArrowheads="1"/>
            </p:cNvSpPr>
            <p:nvPr/>
          </p:nvSpPr>
          <p:spPr bwMode="auto">
            <a:xfrm rot="4777107">
              <a:off x="2069" y="3006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39" name="Oval 98"/>
            <p:cNvSpPr>
              <a:spLocks noChangeAspect="1" noChangeArrowheads="1"/>
            </p:cNvSpPr>
            <p:nvPr/>
          </p:nvSpPr>
          <p:spPr bwMode="auto">
            <a:xfrm rot="4777107">
              <a:off x="2391" y="3551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0" name="Oval 99"/>
            <p:cNvSpPr>
              <a:spLocks noChangeAspect="1" noChangeArrowheads="1"/>
            </p:cNvSpPr>
            <p:nvPr/>
          </p:nvSpPr>
          <p:spPr bwMode="auto">
            <a:xfrm rot="4777107">
              <a:off x="2214" y="3111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1" name="Oval 100"/>
            <p:cNvSpPr>
              <a:spLocks noChangeAspect="1" noChangeArrowheads="1"/>
            </p:cNvSpPr>
            <p:nvPr/>
          </p:nvSpPr>
          <p:spPr bwMode="auto">
            <a:xfrm rot="4777107">
              <a:off x="1818" y="3141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2" name="Oval 101"/>
            <p:cNvSpPr>
              <a:spLocks noChangeAspect="1" noChangeArrowheads="1"/>
            </p:cNvSpPr>
            <p:nvPr/>
          </p:nvSpPr>
          <p:spPr bwMode="auto">
            <a:xfrm rot="4777107">
              <a:off x="1976" y="3335"/>
              <a:ext cx="28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3" name="Oval 102"/>
            <p:cNvSpPr>
              <a:spLocks noChangeAspect="1" noChangeArrowheads="1"/>
            </p:cNvSpPr>
            <p:nvPr/>
          </p:nvSpPr>
          <p:spPr bwMode="auto">
            <a:xfrm rot="4777107">
              <a:off x="2135" y="2799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4" name="Oval 103"/>
            <p:cNvSpPr>
              <a:spLocks noChangeAspect="1" noChangeArrowheads="1"/>
            </p:cNvSpPr>
            <p:nvPr/>
          </p:nvSpPr>
          <p:spPr bwMode="auto">
            <a:xfrm rot="4777107">
              <a:off x="2595" y="3176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5" name="Oval 104"/>
            <p:cNvSpPr>
              <a:spLocks noChangeAspect="1" noChangeArrowheads="1"/>
            </p:cNvSpPr>
            <p:nvPr/>
          </p:nvSpPr>
          <p:spPr bwMode="auto">
            <a:xfrm rot="4777107">
              <a:off x="2324" y="3231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6" name="Oval 105"/>
            <p:cNvSpPr>
              <a:spLocks noChangeAspect="1" noChangeArrowheads="1"/>
            </p:cNvSpPr>
            <p:nvPr/>
          </p:nvSpPr>
          <p:spPr bwMode="auto">
            <a:xfrm rot="4777107">
              <a:off x="2596" y="2952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7" name="Oval 106"/>
            <p:cNvSpPr>
              <a:spLocks noChangeAspect="1" noChangeArrowheads="1"/>
            </p:cNvSpPr>
            <p:nvPr/>
          </p:nvSpPr>
          <p:spPr bwMode="auto">
            <a:xfrm rot="4777107">
              <a:off x="1776" y="2882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8" name="Oval 107"/>
            <p:cNvSpPr>
              <a:spLocks noChangeAspect="1" noChangeArrowheads="1"/>
            </p:cNvSpPr>
            <p:nvPr/>
          </p:nvSpPr>
          <p:spPr bwMode="auto">
            <a:xfrm rot="4777107">
              <a:off x="2375" y="2856"/>
              <a:ext cx="24" cy="2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49" name="Oval 108"/>
            <p:cNvSpPr>
              <a:spLocks noChangeAspect="1" noChangeArrowheads="1"/>
            </p:cNvSpPr>
            <p:nvPr/>
          </p:nvSpPr>
          <p:spPr bwMode="auto">
            <a:xfrm rot="4777107">
              <a:off x="2199" y="3419"/>
              <a:ext cx="28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50" name="Oval 109"/>
            <p:cNvSpPr>
              <a:spLocks noChangeAspect="1" noChangeArrowheads="1"/>
            </p:cNvSpPr>
            <p:nvPr/>
          </p:nvSpPr>
          <p:spPr bwMode="auto">
            <a:xfrm rot="4777107">
              <a:off x="2604" y="3338"/>
              <a:ext cx="24" cy="3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42" name="Oval 110"/>
          <p:cNvSpPr>
            <a:spLocks noChangeAspect="1" noChangeArrowheads="1"/>
          </p:cNvSpPr>
          <p:nvPr/>
        </p:nvSpPr>
        <p:spPr bwMode="auto">
          <a:xfrm>
            <a:off x="933865" y="3703638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111"/>
          <p:cNvSpPr>
            <a:spLocks noChangeAspect="1" noChangeArrowheads="1"/>
          </p:cNvSpPr>
          <p:nvPr/>
        </p:nvSpPr>
        <p:spPr bwMode="auto">
          <a:xfrm>
            <a:off x="2084803" y="3460750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Oval 112"/>
          <p:cNvSpPr>
            <a:spLocks noChangeAspect="1" noChangeArrowheads="1"/>
          </p:cNvSpPr>
          <p:nvPr/>
        </p:nvSpPr>
        <p:spPr bwMode="auto">
          <a:xfrm>
            <a:off x="1178340" y="3557588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Oval 113"/>
          <p:cNvSpPr>
            <a:spLocks noChangeAspect="1" noChangeArrowheads="1"/>
          </p:cNvSpPr>
          <p:nvPr/>
        </p:nvSpPr>
        <p:spPr bwMode="auto">
          <a:xfrm>
            <a:off x="1125953" y="4056063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6" name="Oval 114"/>
          <p:cNvSpPr>
            <a:spLocks noChangeAspect="1" noChangeArrowheads="1"/>
          </p:cNvSpPr>
          <p:nvPr/>
        </p:nvSpPr>
        <p:spPr bwMode="auto">
          <a:xfrm>
            <a:off x="1543465" y="3916363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Oval 115"/>
          <p:cNvSpPr>
            <a:spLocks noChangeAspect="1" noChangeArrowheads="1"/>
          </p:cNvSpPr>
          <p:nvPr/>
        </p:nvSpPr>
        <p:spPr bwMode="auto">
          <a:xfrm>
            <a:off x="548103" y="3567113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8" name="Oval 116"/>
          <p:cNvSpPr>
            <a:spLocks noChangeAspect="1" noChangeArrowheads="1"/>
          </p:cNvSpPr>
          <p:nvPr/>
        </p:nvSpPr>
        <p:spPr bwMode="auto">
          <a:xfrm>
            <a:off x="1418053" y="3095625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9" name="Oval 117"/>
          <p:cNvSpPr>
            <a:spLocks noChangeAspect="1" noChangeArrowheads="1"/>
          </p:cNvSpPr>
          <p:nvPr/>
        </p:nvSpPr>
        <p:spPr bwMode="auto">
          <a:xfrm>
            <a:off x="1448215" y="3451225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0" name="Oval 118"/>
          <p:cNvSpPr>
            <a:spLocks noChangeAspect="1" noChangeArrowheads="1"/>
          </p:cNvSpPr>
          <p:nvPr/>
        </p:nvSpPr>
        <p:spPr bwMode="auto">
          <a:xfrm>
            <a:off x="981490" y="3030538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1" name="Oval 119"/>
          <p:cNvSpPr>
            <a:spLocks noChangeAspect="1" noChangeArrowheads="1"/>
          </p:cNvSpPr>
          <p:nvPr/>
        </p:nvSpPr>
        <p:spPr bwMode="auto">
          <a:xfrm>
            <a:off x="610015" y="4035425"/>
            <a:ext cx="4445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2" name="Oval 120"/>
          <p:cNvSpPr>
            <a:spLocks noChangeAspect="1" noChangeArrowheads="1"/>
          </p:cNvSpPr>
          <p:nvPr/>
        </p:nvSpPr>
        <p:spPr bwMode="auto">
          <a:xfrm>
            <a:off x="729078" y="3281363"/>
            <a:ext cx="508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3" name="Oval 121"/>
          <p:cNvSpPr>
            <a:spLocks noChangeAspect="1" noChangeArrowheads="1"/>
          </p:cNvSpPr>
          <p:nvPr/>
        </p:nvSpPr>
        <p:spPr bwMode="auto">
          <a:xfrm>
            <a:off x="1776828" y="3659188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4" name="Oval 122"/>
          <p:cNvSpPr>
            <a:spLocks noChangeAspect="1" noChangeArrowheads="1"/>
          </p:cNvSpPr>
          <p:nvPr/>
        </p:nvSpPr>
        <p:spPr bwMode="auto">
          <a:xfrm>
            <a:off x="1737140" y="3130550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5" name="Oval 123"/>
          <p:cNvSpPr>
            <a:spLocks noChangeAspect="1" noChangeArrowheads="1"/>
          </p:cNvSpPr>
          <p:nvPr/>
        </p:nvSpPr>
        <p:spPr bwMode="auto">
          <a:xfrm rot="-1118274">
            <a:off x="1210090" y="3798888"/>
            <a:ext cx="4445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6" name="Oval 124"/>
          <p:cNvSpPr>
            <a:spLocks noChangeAspect="1" noChangeArrowheads="1"/>
          </p:cNvSpPr>
          <p:nvPr/>
        </p:nvSpPr>
        <p:spPr bwMode="auto">
          <a:xfrm rot="-1118274">
            <a:off x="2202278" y="3273425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7" name="Oval 125"/>
          <p:cNvSpPr>
            <a:spLocks noChangeAspect="1" noChangeArrowheads="1"/>
          </p:cNvSpPr>
          <p:nvPr/>
        </p:nvSpPr>
        <p:spPr bwMode="auto">
          <a:xfrm rot="-1118274">
            <a:off x="1381540" y="3597275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8" name="Oval 126"/>
          <p:cNvSpPr>
            <a:spLocks noChangeAspect="1" noChangeArrowheads="1"/>
          </p:cNvSpPr>
          <p:nvPr/>
        </p:nvSpPr>
        <p:spPr bwMode="auto">
          <a:xfrm rot="-1118274">
            <a:off x="1530765" y="4083050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9" name="Oval 127"/>
          <p:cNvSpPr>
            <a:spLocks noChangeAspect="1" noChangeArrowheads="1"/>
          </p:cNvSpPr>
          <p:nvPr/>
        </p:nvSpPr>
        <p:spPr bwMode="auto">
          <a:xfrm rot="-1118274">
            <a:off x="1870490" y="3843338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0" name="Oval 128"/>
          <p:cNvSpPr>
            <a:spLocks noChangeAspect="1" noChangeArrowheads="1"/>
          </p:cNvSpPr>
          <p:nvPr/>
        </p:nvSpPr>
        <p:spPr bwMode="auto">
          <a:xfrm rot="-1118274">
            <a:off x="789403" y="3767138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1" name="Oval 129"/>
          <p:cNvSpPr>
            <a:spLocks noChangeAspect="1" noChangeArrowheads="1"/>
          </p:cNvSpPr>
          <p:nvPr/>
        </p:nvSpPr>
        <p:spPr bwMode="auto">
          <a:xfrm rot="-1118274">
            <a:off x="1425990" y="3098800"/>
            <a:ext cx="4445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2" name="Oval 130"/>
          <p:cNvSpPr>
            <a:spLocks noChangeAspect="1" noChangeArrowheads="1"/>
          </p:cNvSpPr>
          <p:nvPr/>
        </p:nvSpPr>
        <p:spPr bwMode="auto">
          <a:xfrm rot="-1118274">
            <a:off x="1595853" y="3427413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3" name="Oval 131"/>
          <p:cNvSpPr>
            <a:spLocks noChangeAspect="1" noChangeArrowheads="1"/>
          </p:cNvSpPr>
          <p:nvPr/>
        </p:nvSpPr>
        <p:spPr bwMode="auto">
          <a:xfrm rot="-1118274">
            <a:off x="986253" y="3148013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4" name="Oval 132"/>
          <p:cNvSpPr>
            <a:spLocks noChangeAspect="1" noChangeArrowheads="1"/>
          </p:cNvSpPr>
          <p:nvPr/>
        </p:nvSpPr>
        <p:spPr bwMode="auto">
          <a:xfrm rot="-1118274">
            <a:off x="1033878" y="4195763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5" name="Oval 133"/>
          <p:cNvSpPr>
            <a:spLocks noChangeAspect="1" noChangeArrowheads="1"/>
          </p:cNvSpPr>
          <p:nvPr/>
        </p:nvSpPr>
        <p:spPr bwMode="auto">
          <a:xfrm rot="-1118274">
            <a:off x="846553" y="3451225"/>
            <a:ext cx="50800" cy="381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6" name="Oval 134"/>
          <p:cNvSpPr>
            <a:spLocks noChangeAspect="1" noChangeArrowheads="1"/>
          </p:cNvSpPr>
          <p:nvPr/>
        </p:nvSpPr>
        <p:spPr bwMode="auto">
          <a:xfrm rot="-1118274">
            <a:off x="1989553" y="3541713"/>
            <a:ext cx="4445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7" name="Oval 135"/>
          <p:cNvSpPr>
            <a:spLocks noChangeAspect="1" noChangeArrowheads="1"/>
          </p:cNvSpPr>
          <p:nvPr/>
        </p:nvSpPr>
        <p:spPr bwMode="auto">
          <a:xfrm rot="-1118274">
            <a:off x="1740315" y="3049588"/>
            <a:ext cx="50800" cy="381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8" name="Oval 136"/>
          <p:cNvSpPr>
            <a:spLocks noChangeAspect="1" noChangeArrowheads="1"/>
          </p:cNvSpPr>
          <p:nvPr/>
        </p:nvSpPr>
        <p:spPr bwMode="auto">
          <a:xfrm rot="5895381">
            <a:off x="1178340" y="3198813"/>
            <a:ext cx="381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69" name="Oval 137"/>
          <p:cNvSpPr>
            <a:spLocks noChangeAspect="1" noChangeArrowheads="1"/>
          </p:cNvSpPr>
          <p:nvPr/>
        </p:nvSpPr>
        <p:spPr bwMode="auto">
          <a:xfrm rot="5895381">
            <a:off x="1302165" y="4144963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0" name="Oval 138"/>
          <p:cNvSpPr>
            <a:spLocks noChangeAspect="1" noChangeArrowheads="1"/>
          </p:cNvSpPr>
          <p:nvPr/>
        </p:nvSpPr>
        <p:spPr bwMode="auto">
          <a:xfrm rot="5895381">
            <a:off x="1322803" y="3413125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1" name="Oval 139"/>
          <p:cNvSpPr>
            <a:spLocks noChangeAspect="1" noChangeArrowheads="1"/>
          </p:cNvSpPr>
          <p:nvPr/>
        </p:nvSpPr>
        <p:spPr bwMode="auto">
          <a:xfrm rot="5895381">
            <a:off x="711615" y="3295650"/>
            <a:ext cx="3810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2" name="Oval 140"/>
          <p:cNvSpPr>
            <a:spLocks noChangeAspect="1" noChangeArrowheads="1"/>
          </p:cNvSpPr>
          <p:nvPr/>
        </p:nvSpPr>
        <p:spPr bwMode="auto">
          <a:xfrm rot="5895381">
            <a:off x="824328" y="3648075"/>
            <a:ext cx="3810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3" name="Oval 141"/>
          <p:cNvSpPr>
            <a:spLocks noChangeAspect="1" noChangeArrowheads="1"/>
          </p:cNvSpPr>
          <p:nvPr/>
        </p:nvSpPr>
        <p:spPr bwMode="auto">
          <a:xfrm rot="5895381">
            <a:off x="1402178" y="2911475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4" name="Oval 142"/>
          <p:cNvSpPr>
            <a:spLocks noChangeAspect="1" noChangeArrowheads="1"/>
          </p:cNvSpPr>
          <p:nvPr/>
        </p:nvSpPr>
        <p:spPr bwMode="auto">
          <a:xfrm rot="5895381">
            <a:off x="1849853" y="3668713"/>
            <a:ext cx="4445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5" name="Oval 143"/>
          <p:cNvSpPr>
            <a:spLocks noChangeAspect="1" noChangeArrowheads="1"/>
          </p:cNvSpPr>
          <p:nvPr/>
        </p:nvSpPr>
        <p:spPr bwMode="auto">
          <a:xfrm rot="5895381">
            <a:off x="1414878" y="3641725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6" name="Oval 144"/>
          <p:cNvSpPr>
            <a:spLocks noChangeAspect="1" noChangeArrowheads="1"/>
          </p:cNvSpPr>
          <p:nvPr/>
        </p:nvSpPr>
        <p:spPr bwMode="auto">
          <a:xfrm rot="5895381">
            <a:off x="2000665" y="3332163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7" name="Oval 145"/>
          <p:cNvSpPr>
            <a:spLocks noChangeAspect="1" noChangeArrowheads="1"/>
          </p:cNvSpPr>
          <p:nvPr/>
        </p:nvSpPr>
        <p:spPr bwMode="auto">
          <a:xfrm rot="5895381">
            <a:off x="811628" y="2889250"/>
            <a:ext cx="3810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8" name="Oval 146"/>
          <p:cNvSpPr>
            <a:spLocks noChangeAspect="1" noChangeArrowheads="1"/>
          </p:cNvSpPr>
          <p:nvPr/>
        </p:nvSpPr>
        <p:spPr bwMode="auto">
          <a:xfrm rot="5895381">
            <a:off x="1726028" y="3095625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79" name="Oval 147"/>
          <p:cNvSpPr>
            <a:spLocks noChangeAspect="1" noChangeArrowheads="1"/>
          </p:cNvSpPr>
          <p:nvPr/>
        </p:nvSpPr>
        <p:spPr bwMode="auto">
          <a:xfrm rot="5895381">
            <a:off x="1111665" y="3873500"/>
            <a:ext cx="381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0" name="Oval 148"/>
          <p:cNvSpPr>
            <a:spLocks noChangeAspect="1" noChangeArrowheads="1"/>
          </p:cNvSpPr>
          <p:nvPr/>
        </p:nvSpPr>
        <p:spPr bwMode="auto">
          <a:xfrm rot="5895381">
            <a:off x="1764128" y="3919538"/>
            <a:ext cx="4445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1" name="Oval 149"/>
          <p:cNvSpPr>
            <a:spLocks noChangeAspect="1" noChangeArrowheads="1"/>
          </p:cNvSpPr>
          <p:nvPr/>
        </p:nvSpPr>
        <p:spPr bwMode="auto">
          <a:xfrm rot="4777107">
            <a:off x="1005303" y="3408363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2" name="Oval 150"/>
          <p:cNvSpPr>
            <a:spLocks noChangeAspect="1" noChangeArrowheads="1"/>
          </p:cNvSpPr>
          <p:nvPr/>
        </p:nvSpPr>
        <p:spPr bwMode="auto">
          <a:xfrm rot="4777107">
            <a:off x="1516478" y="4273550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3" name="Oval 151"/>
          <p:cNvSpPr>
            <a:spLocks noChangeAspect="1" noChangeArrowheads="1"/>
          </p:cNvSpPr>
          <p:nvPr/>
        </p:nvSpPr>
        <p:spPr bwMode="auto">
          <a:xfrm rot="4777107">
            <a:off x="1235490" y="3575050"/>
            <a:ext cx="381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4" name="Oval 152"/>
          <p:cNvSpPr>
            <a:spLocks noChangeAspect="1" noChangeArrowheads="1"/>
          </p:cNvSpPr>
          <p:nvPr/>
        </p:nvSpPr>
        <p:spPr bwMode="auto">
          <a:xfrm rot="4777107">
            <a:off x="606840" y="3622675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5" name="Oval 153"/>
          <p:cNvSpPr>
            <a:spLocks noChangeAspect="1" noChangeArrowheads="1"/>
          </p:cNvSpPr>
          <p:nvPr/>
        </p:nvSpPr>
        <p:spPr bwMode="auto">
          <a:xfrm rot="4777107">
            <a:off x="857665" y="3930650"/>
            <a:ext cx="4445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6" name="Oval 154"/>
          <p:cNvSpPr>
            <a:spLocks noChangeAspect="1" noChangeArrowheads="1"/>
          </p:cNvSpPr>
          <p:nvPr/>
        </p:nvSpPr>
        <p:spPr bwMode="auto">
          <a:xfrm rot="4777107">
            <a:off x="1110078" y="3079750"/>
            <a:ext cx="38100" cy="4445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7" name="Oval 155"/>
          <p:cNvSpPr>
            <a:spLocks noChangeAspect="1" noChangeArrowheads="1"/>
          </p:cNvSpPr>
          <p:nvPr/>
        </p:nvSpPr>
        <p:spPr bwMode="auto">
          <a:xfrm rot="4777107">
            <a:off x="1840328" y="3678238"/>
            <a:ext cx="3810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8" name="Oval 156"/>
          <p:cNvSpPr>
            <a:spLocks noChangeAspect="1" noChangeArrowheads="1"/>
          </p:cNvSpPr>
          <p:nvPr/>
        </p:nvSpPr>
        <p:spPr bwMode="auto">
          <a:xfrm rot="4777107">
            <a:off x="1410115" y="3765550"/>
            <a:ext cx="3810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89" name="Oval 157"/>
          <p:cNvSpPr>
            <a:spLocks noChangeAspect="1" noChangeArrowheads="1"/>
          </p:cNvSpPr>
          <p:nvPr/>
        </p:nvSpPr>
        <p:spPr bwMode="auto">
          <a:xfrm rot="4777107">
            <a:off x="1841915" y="3322638"/>
            <a:ext cx="3810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90" name="Oval 158"/>
          <p:cNvSpPr>
            <a:spLocks noChangeAspect="1" noChangeArrowheads="1"/>
          </p:cNvSpPr>
          <p:nvPr/>
        </p:nvSpPr>
        <p:spPr bwMode="auto">
          <a:xfrm rot="4777107">
            <a:off x="540165" y="3211513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91" name="Oval 159"/>
          <p:cNvSpPr>
            <a:spLocks noChangeAspect="1" noChangeArrowheads="1"/>
          </p:cNvSpPr>
          <p:nvPr/>
        </p:nvSpPr>
        <p:spPr bwMode="auto">
          <a:xfrm rot="4777107">
            <a:off x="1491078" y="3170238"/>
            <a:ext cx="38100" cy="4445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92" name="Oval 160"/>
          <p:cNvSpPr>
            <a:spLocks noChangeAspect="1" noChangeArrowheads="1"/>
          </p:cNvSpPr>
          <p:nvPr/>
        </p:nvSpPr>
        <p:spPr bwMode="auto">
          <a:xfrm rot="4777107">
            <a:off x="1211678" y="4064000"/>
            <a:ext cx="44450" cy="508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93" name="Oval 161"/>
          <p:cNvSpPr>
            <a:spLocks noChangeAspect="1" noChangeArrowheads="1"/>
          </p:cNvSpPr>
          <p:nvPr/>
        </p:nvSpPr>
        <p:spPr bwMode="auto">
          <a:xfrm rot="4777107">
            <a:off x="1854615" y="3935413"/>
            <a:ext cx="38100" cy="50800"/>
          </a:xfrm>
          <a:prstGeom prst="ellipse">
            <a:avLst/>
          </a:prstGeom>
          <a:solidFill>
            <a:srgbClr val="9900CC"/>
          </a:solidFill>
          <a:ln w="9525">
            <a:solidFill>
              <a:srgbClr val="99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94" name="Oval 162"/>
          <p:cNvSpPr>
            <a:spLocks noChangeArrowheads="1"/>
          </p:cNvSpPr>
          <p:nvPr/>
        </p:nvSpPr>
        <p:spPr bwMode="auto">
          <a:xfrm>
            <a:off x="6105891" y="3386138"/>
            <a:ext cx="152400" cy="1524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95" name="Oval 163"/>
          <p:cNvSpPr>
            <a:spLocks noChangeArrowheads="1"/>
          </p:cNvSpPr>
          <p:nvPr/>
        </p:nvSpPr>
        <p:spPr bwMode="auto">
          <a:xfrm>
            <a:off x="1603790" y="3505200"/>
            <a:ext cx="152400" cy="152400"/>
          </a:xfrm>
          <a:prstGeom prst="ellipse">
            <a:avLst/>
          </a:prstGeom>
          <a:solidFill>
            <a:srgbClr val="9900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96" name="Oval 164"/>
          <p:cNvSpPr>
            <a:spLocks noChangeArrowheads="1"/>
          </p:cNvSpPr>
          <p:nvPr/>
        </p:nvSpPr>
        <p:spPr bwMode="auto">
          <a:xfrm>
            <a:off x="841790" y="3505200"/>
            <a:ext cx="152400" cy="1524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97" name="Text Box 165"/>
          <p:cNvSpPr txBox="1">
            <a:spLocks noChangeArrowheads="1"/>
          </p:cNvSpPr>
          <p:nvPr/>
        </p:nvSpPr>
        <p:spPr bwMode="auto">
          <a:xfrm>
            <a:off x="294640" y="5434007"/>
            <a:ext cx="103905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Ideally, we want the purple center to take half of the blue points, but the initial centers locations lead to a sub-optimal solutions.</a:t>
            </a:r>
          </a:p>
        </p:txBody>
      </p:sp>
    </p:spTree>
    <p:extLst>
      <p:ext uri="{BB962C8B-B14F-4D97-AF65-F5344CB8AC3E}">
        <p14:creationId xmlns:p14="http://schemas.microsoft.com/office/powerpoint/2010/main" val="222011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DBBD-379E-451C-A11F-C747F65C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E0EFD-963D-407E-B2EC-8B1AEA572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11897360" cy="4564057"/>
          </a:xfrm>
        </p:spPr>
        <p:txBody>
          <a:bodyPr/>
          <a:lstStyle/>
          <a:p>
            <a:r>
              <a:rPr lang="en-US" dirty="0"/>
              <a:t>An overview of unsupervised learning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Generative models</a:t>
            </a:r>
          </a:p>
          <a:p>
            <a:pPr lvl="1"/>
            <a:endParaRPr lang="en-US" dirty="0"/>
          </a:p>
          <a:p>
            <a:r>
              <a:rPr lang="en-US" dirty="0"/>
              <a:t>K-means clustering</a:t>
            </a:r>
          </a:p>
          <a:p>
            <a:r>
              <a:rPr lang="en-US" dirty="0"/>
              <a:t>Agglomerative clustering</a:t>
            </a:r>
          </a:p>
          <a:p>
            <a:r>
              <a:rPr lang="en-US" dirty="0"/>
              <a:t>Gaussian mixture models (GMM): probabilistic clustering &amp; generative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8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Questions</a:t>
            </a:r>
          </a:p>
        </p:txBody>
      </p:sp>
      <p:sp>
        <p:nvSpPr>
          <p:cNvPr id="1410051" name="Rectangle 3"/>
          <p:cNvSpPr>
            <a:spLocks noGrp="1" noChangeArrowheads="1"/>
          </p:cNvSpPr>
          <p:nvPr>
            <p:ph idx="1"/>
          </p:nvPr>
        </p:nvSpPr>
        <p:spPr>
          <a:xfrm>
            <a:off x="533399" y="1524000"/>
            <a:ext cx="11259457" cy="5334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What distance to use?</a:t>
            </a:r>
          </a:p>
          <a:p>
            <a:pPr lvl="1"/>
            <a:r>
              <a:rPr lang="en-US" sz="2000" dirty="0"/>
              <a:t>Square Euclidean: </a:t>
            </a:r>
            <a:r>
              <a:rPr lang="en-US" sz="2000" dirty="0">
                <a:solidFill>
                  <a:srgbClr val="FF0000"/>
                </a:solidFill>
              </a:rPr>
              <a:t>mean</a:t>
            </a:r>
          </a:p>
          <a:p>
            <a:pPr lvl="1"/>
            <a:r>
              <a:rPr lang="en-US" sz="2000" dirty="0"/>
              <a:t>L1 distance: </a:t>
            </a:r>
            <a:r>
              <a:rPr lang="en-US" sz="2000" dirty="0">
                <a:solidFill>
                  <a:srgbClr val="FF0000"/>
                </a:solidFill>
              </a:rPr>
              <a:t>medium</a:t>
            </a:r>
            <a:endParaRPr lang="en-US" sz="2000" dirty="0"/>
          </a:p>
          <a:p>
            <a:pPr lvl="1"/>
            <a:r>
              <a:rPr lang="en-US" sz="2000" dirty="0"/>
              <a:t>Perform feature transform before K-means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Variants:</a:t>
            </a:r>
          </a:p>
          <a:p>
            <a:pPr lvl="1"/>
            <a:r>
              <a:rPr lang="en-US" sz="2000" dirty="0"/>
              <a:t>K-medoid: chooses data points as centers (medoids) and can be used with arbitrary distances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81C84A-2AF3-4293-9B66-93A490DD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24" y="4158054"/>
            <a:ext cx="6088151" cy="13810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EBE15-9B71-4574-8792-2BA558F86BB8}"/>
              </a:ext>
            </a:extLst>
          </p:cNvPr>
          <p:cNvGrpSpPr/>
          <p:nvPr/>
        </p:nvGrpSpPr>
        <p:grpSpPr>
          <a:xfrm>
            <a:off x="5557257" y="3952060"/>
            <a:ext cx="3081713" cy="1738351"/>
            <a:chOff x="1295810" y="2508250"/>
            <a:chExt cx="3081713" cy="173835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948305-66FB-4D75-B69A-31139C42467F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4095262"/>
              <a:ext cx="18493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198F5D-A31D-4FA0-859B-C16EAAC6F8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548" y="2508250"/>
              <a:ext cx="0" cy="1587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48C5D02-91B0-4EE2-9CCF-D03987FC7C32}"/>
                    </a:ext>
                  </a:extLst>
                </p:cNvPr>
                <p:cNvSpPr txBox="1"/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48C5D02-91B0-4EE2-9CCF-D03987FC7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494" t="-2222" r="-1818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18B49D2-0D79-44CF-8483-E3911FD05B11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18B49D2-0D79-44CF-8483-E3911FD05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494" t="-2174" r="-18182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F42E74-0EE3-41CB-8F44-77DAA170D4F4}"/>
              </a:ext>
            </a:extLst>
          </p:cNvPr>
          <p:cNvGrpSpPr/>
          <p:nvPr/>
        </p:nvGrpSpPr>
        <p:grpSpPr>
          <a:xfrm>
            <a:off x="8475102" y="3952060"/>
            <a:ext cx="3081713" cy="1738351"/>
            <a:chOff x="1295810" y="2508250"/>
            <a:chExt cx="3081713" cy="1738351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AC17320-2F83-488F-857E-0504C30A7BB2}"/>
                </a:ext>
              </a:extLst>
            </p:cNvPr>
            <p:cNvCxnSpPr>
              <a:cxnSpLocks/>
            </p:cNvCxnSpPr>
            <p:nvPr/>
          </p:nvCxnSpPr>
          <p:spPr>
            <a:xfrm>
              <a:off x="1988049" y="4095262"/>
              <a:ext cx="18493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AA587CB-7EBD-42F5-8BAA-261A76B34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548" y="2508250"/>
              <a:ext cx="0" cy="1587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2D8EE2-B298-4BC7-845E-642CFCA315DA}"/>
                    </a:ext>
                  </a:extLst>
                </p:cNvPr>
                <p:cNvSpPr txBox="1"/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2D8EE2-B298-4BC7-845E-642CFCA315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663" y="3969602"/>
                  <a:ext cx="47186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410" t="-2222" r="-17949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DE68B3-5C1A-46D7-A92E-679E79E14DB3}"/>
                    </a:ext>
                  </a:extLst>
                </p:cNvPr>
                <p:cNvSpPr txBox="1"/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DE68B3-5C1A-46D7-A92E-679E79E14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810" y="2562905"/>
                  <a:ext cx="47186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410" t="-2174" r="-17949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B58EF95A-8C4E-4ED5-B822-B887175199EF}"/>
              </a:ext>
            </a:extLst>
          </p:cNvPr>
          <p:cNvSpPr/>
          <p:nvPr/>
        </p:nvSpPr>
        <p:spPr>
          <a:xfrm>
            <a:off x="6149647" y="4006715"/>
            <a:ext cx="997180" cy="1010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B5E956D-6FE8-4911-8604-035E4256947C}"/>
              </a:ext>
            </a:extLst>
          </p:cNvPr>
          <p:cNvSpPr/>
          <p:nvPr/>
        </p:nvSpPr>
        <p:spPr>
          <a:xfrm>
            <a:off x="7041151" y="4745566"/>
            <a:ext cx="997180" cy="1010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D7E9606-5E7F-4F42-9A8E-FF631433BBC9}"/>
              </a:ext>
            </a:extLst>
          </p:cNvPr>
          <p:cNvSpPr/>
          <p:nvPr/>
        </p:nvSpPr>
        <p:spPr>
          <a:xfrm>
            <a:off x="9098177" y="4158053"/>
            <a:ext cx="2637220" cy="5875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A0C5F1-DC8E-457B-BF45-98BA6DC5B85E}"/>
              </a:ext>
            </a:extLst>
          </p:cNvPr>
          <p:cNvSpPr/>
          <p:nvPr/>
        </p:nvSpPr>
        <p:spPr>
          <a:xfrm>
            <a:off x="9098177" y="4815512"/>
            <a:ext cx="2637220" cy="5875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F9831-8C4F-46A1-ACC3-345308BC89B2}"/>
              </a:ext>
            </a:extLst>
          </p:cNvPr>
          <p:cNvGrpSpPr/>
          <p:nvPr/>
        </p:nvGrpSpPr>
        <p:grpSpPr>
          <a:xfrm>
            <a:off x="9325466" y="4460006"/>
            <a:ext cx="2114550" cy="685334"/>
            <a:chOff x="5092700" y="3282950"/>
            <a:chExt cx="2114550" cy="6853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9112A63-6E87-4C3E-A9CC-485F0B14D186}"/>
                </a:ext>
              </a:extLst>
            </p:cNvPr>
            <p:cNvCxnSpPr/>
            <p:nvPr/>
          </p:nvCxnSpPr>
          <p:spPr>
            <a:xfrm>
              <a:off x="5092700" y="3282950"/>
              <a:ext cx="2114550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3D4548-7816-4AA2-A6EF-FB52991C6352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00" y="3282950"/>
              <a:ext cx="0" cy="685334"/>
            </a:xfrm>
            <a:prstGeom prst="line">
              <a:avLst/>
            </a:prstGeom>
            <a:ln w="25400">
              <a:solidFill>
                <a:srgbClr val="FF0000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735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640" y="1706550"/>
            <a:ext cx="7656041" cy="5002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3216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Agglomerative Clustering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1215" y="1721738"/>
            <a:ext cx="9723171" cy="497433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Agglomerative clustering: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First merge very similar instances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Incrementally build larger clusters out of smaller clusters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Algorithm: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Maintain a set of clusters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Initially, each instance in its own cluster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Repeat: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Pick the two </a:t>
            </a:r>
            <a:r>
              <a:rPr lang="en-US" sz="1800" dirty="0">
                <a:solidFill>
                  <a:srgbClr val="CC0000"/>
                </a:solidFill>
              </a:rPr>
              <a:t>closest </a:t>
            </a:r>
            <a:r>
              <a:rPr lang="en-US" sz="1800" dirty="0"/>
              <a:t>clusters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Merge them into a new cluster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Stop when there is only one cluster left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Produces not one clustering, but a family of clusters represented by a </a:t>
            </a:r>
            <a:r>
              <a:rPr lang="en-US" sz="2400" dirty="0">
                <a:solidFill>
                  <a:srgbClr val="CC0000"/>
                </a:solidFill>
              </a:rPr>
              <a:t>dendrogram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833074" y="5148639"/>
            <a:ext cx="457200" cy="439737"/>
            <a:chOff x="3984" y="3587"/>
            <a:chExt cx="288" cy="277"/>
          </a:xfrm>
        </p:grpSpPr>
        <p:sp>
          <p:nvSpPr>
            <p:cNvPr id="67655" name="Oval 5"/>
            <p:cNvSpPr>
              <a:spLocks noChangeAspect="1" noChangeArrowheads="1"/>
            </p:cNvSpPr>
            <p:nvPr/>
          </p:nvSpPr>
          <p:spPr bwMode="auto">
            <a:xfrm rot="4777107">
              <a:off x="4222" y="3814"/>
              <a:ext cx="47" cy="53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6" name="Oval 6"/>
            <p:cNvSpPr>
              <a:spLocks noChangeAspect="1" noChangeArrowheads="1"/>
            </p:cNvSpPr>
            <p:nvPr/>
          </p:nvSpPr>
          <p:spPr bwMode="auto">
            <a:xfrm rot="4777107">
              <a:off x="3987" y="3803"/>
              <a:ext cx="47" cy="53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7" name="Oval 7"/>
            <p:cNvSpPr>
              <a:spLocks noChangeArrowheads="1"/>
            </p:cNvSpPr>
            <p:nvPr/>
          </p:nvSpPr>
          <p:spPr bwMode="auto">
            <a:xfrm>
              <a:off x="4040" y="3587"/>
              <a:ext cx="215" cy="122"/>
            </a:xfrm>
            <a:prstGeom prst="ellips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8" name="Line 8"/>
            <p:cNvSpPr>
              <a:spLocks noChangeShapeType="1"/>
            </p:cNvSpPr>
            <p:nvPr/>
          </p:nvSpPr>
          <p:spPr bwMode="auto">
            <a:xfrm flipV="1">
              <a:off x="4032" y="3702"/>
              <a:ext cx="62" cy="92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59" name="Line 9"/>
            <p:cNvSpPr>
              <a:spLocks noChangeShapeType="1"/>
            </p:cNvSpPr>
            <p:nvPr/>
          </p:nvSpPr>
          <p:spPr bwMode="auto">
            <a:xfrm>
              <a:off x="4186" y="3717"/>
              <a:ext cx="62" cy="123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0766524" y="5169276"/>
            <a:ext cx="457200" cy="439738"/>
            <a:chOff x="4572" y="3600"/>
            <a:chExt cx="288" cy="277"/>
          </a:xfrm>
        </p:grpSpPr>
        <p:sp>
          <p:nvSpPr>
            <p:cNvPr id="67650" name="Oval 11"/>
            <p:cNvSpPr>
              <a:spLocks noChangeAspect="1" noChangeArrowheads="1"/>
            </p:cNvSpPr>
            <p:nvPr/>
          </p:nvSpPr>
          <p:spPr bwMode="auto">
            <a:xfrm rot="4777107">
              <a:off x="4810" y="3827"/>
              <a:ext cx="47" cy="53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1" name="Oval 12"/>
            <p:cNvSpPr>
              <a:spLocks noChangeAspect="1" noChangeArrowheads="1"/>
            </p:cNvSpPr>
            <p:nvPr/>
          </p:nvSpPr>
          <p:spPr bwMode="auto">
            <a:xfrm rot="4777107">
              <a:off x="4575" y="3816"/>
              <a:ext cx="47" cy="53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2" name="Oval 13"/>
            <p:cNvSpPr>
              <a:spLocks noChangeArrowheads="1"/>
            </p:cNvSpPr>
            <p:nvPr/>
          </p:nvSpPr>
          <p:spPr bwMode="auto">
            <a:xfrm>
              <a:off x="4628" y="3600"/>
              <a:ext cx="215" cy="122"/>
            </a:xfrm>
            <a:prstGeom prst="ellips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53" name="Line 14"/>
            <p:cNvSpPr>
              <a:spLocks noChangeShapeType="1"/>
            </p:cNvSpPr>
            <p:nvPr/>
          </p:nvSpPr>
          <p:spPr bwMode="auto">
            <a:xfrm flipV="1">
              <a:off x="4620" y="3715"/>
              <a:ext cx="62" cy="9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54" name="Line 15"/>
            <p:cNvSpPr>
              <a:spLocks noChangeShapeType="1"/>
            </p:cNvSpPr>
            <p:nvPr/>
          </p:nvSpPr>
          <p:spPr bwMode="auto">
            <a:xfrm>
              <a:off x="4774" y="3730"/>
              <a:ext cx="50" cy="9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1147524" y="4788276"/>
            <a:ext cx="541338" cy="760413"/>
            <a:chOff x="4812" y="3360"/>
            <a:chExt cx="341" cy="479"/>
          </a:xfrm>
        </p:grpSpPr>
        <p:sp>
          <p:nvSpPr>
            <p:cNvPr id="67646" name="Oval 17"/>
            <p:cNvSpPr>
              <a:spLocks noChangeAspect="1" noChangeArrowheads="1"/>
            </p:cNvSpPr>
            <p:nvPr/>
          </p:nvSpPr>
          <p:spPr bwMode="auto">
            <a:xfrm rot="4777107">
              <a:off x="5103" y="3789"/>
              <a:ext cx="47" cy="5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7" name="Oval 18"/>
            <p:cNvSpPr>
              <a:spLocks noChangeArrowheads="1"/>
            </p:cNvSpPr>
            <p:nvPr/>
          </p:nvSpPr>
          <p:spPr bwMode="auto">
            <a:xfrm>
              <a:off x="4812" y="3360"/>
              <a:ext cx="215" cy="122"/>
            </a:xfrm>
            <a:prstGeom prst="ellips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8" name="Line 19"/>
            <p:cNvSpPr>
              <a:spLocks noChangeShapeType="1"/>
            </p:cNvSpPr>
            <p:nvPr/>
          </p:nvSpPr>
          <p:spPr bwMode="auto">
            <a:xfrm flipV="1">
              <a:off x="4812" y="3504"/>
              <a:ext cx="62" cy="92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649" name="Line 20"/>
            <p:cNvSpPr>
              <a:spLocks noChangeShapeType="1"/>
            </p:cNvSpPr>
            <p:nvPr/>
          </p:nvSpPr>
          <p:spPr bwMode="auto">
            <a:xfrm>
              <a:off x="4956" y="3504"/>
              <a:ext cx="144" cy="28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7591" name="Group 21"/>
          <p:cNvGrpSpPr>
            <a:grpSpLocks/>
          </p:cNvGrpSpPr>
          <p:nvPr/>
        </p:nvGrpSpPr>
        <p:grpSpPr bwMode="auto">
          <a:xfrm>
            <a:off x="8962292" y="1799492"/>
            <a:ext cx="2935288" cy="2438400"/>
            <a:chOff x="3696" y="1104"/>
            <a:chExt cx="1849" cy="1536"/>
          </a:xfrm>
        </p:grpSpPr>
        <p:sp>
          <p:nvSpPr>
            <p:cNvPr id="67607" name="Oval 22"/>
            <p:cNvSpPr>
              <a:spLocks noChangeAspect="1" noChangeArrowheads="1"/>
            </p:cNvSpPr>
            <p:nvPr/>
          </p:nvSpPr>
          <p:spPr bwMode="auto">
            <a:xfrm>
              <a:off x="4177" y="1941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8" name="Oval 23"/>
            <p:cNvSpPr>
              <a:spLocks noChangeAspect="1" noChangeArrowheads="1"/>
            </p:cNvSpPr>
            <p:nvPr/>
          </p:nvSpPr>
          <p:spPr bwMode="auto">
            <a:xfrm>
              <a:off x="5345" y="1804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9" name="Oval 24"/>
            <p:cNvSpPr>
              <a:spLocks noChangeAspect="1" noChangeArrowheads="1"/>
            </p:cNvSpPr>
            <p:nvPr/>
          </p:nvSpPr>
          <p:spPr bwMode="auto">
            <a:xfrm>
              <a:off x="4363" y="1833"/>
              <a:ext cx="61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0" name="Oval 25"/>
            <p:cNvSpPr>
              <a:spLocks noChangeAspect="1" noChangeArrowheads="1"/>
            </p:cNvSpPr>
            <p:nvPr/>
          </p:nvSpPr>
          <p:spPr bwMode="auto">
            <a:xfrm>
              <a:off x="4560" y="2592"/>
              <a:ext cx="60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1" name="Oval 26"/>
            <p:cNvSpPr>
              <a:spLocks noChangeAspect="1" noChangeArrowheads="1"/>
            </p:cNvSpPr>
            <p:nvPr/>
          </p:nvSpPr>
          <p:spPr bwMode="auto">
            <a:xfrm>
              <a:off x="4608" y="1872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2" name="Oval 27"/>
            <p:cNvSpPr>
              <a:spLocks noChangeAspect="1" noChangeArrowheads="1"/>
            </p:cNvSpPr>
            <p:nvPr/>
          </p:nvSpPr>
          <p:spPr bwMode="auto">
            <a:xfrm>
              <a:off x="4552" y="1352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3" name="Oval 28"/>
            <p:cNvSpPr>
              <a:spLocks noChangeAspect="1" noChangeArrowheads="1"/>
            </p:cNvSpPr>
            <p:nvPr/>
          </p:nvSpPr>
          <p:spPr bwMode="auto">
            <a:xfrm>
              <a:off x="4033" y="1271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4" name="Oval 29"/>
            <p:cNvSpPr>
              <a:spLocks noChangeAspect="1" noChangeArrowheads="1"/>
            </p:cNvSpPr>
            <p:nvPr/>
          </p:nvSpPr>
          <p:spPr bwMode="auto">
            <a:xfrm>
              <a:off x="3792" y="2352"/>
              <a:ext cx="53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5" name="Oval 30"/>
            <p:cNvSpPr>
              <a:spLocks noChangeAspect="1" noChangeArrowheads="1"/>
            </p:cNvSpPr>
            <p:nvPr/>
          </p:nvSpPr>
          <p:spPr bwMode="auto">
            <a:xfrm>
              <a:off x="4944" y="2016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6" name="Oval 31"/>
            <p:cNvSpPr>
              <a:spLocks noChangeAspect="1" noChangeArrowheads="1"/>
            </p:cNvSpPr>
            <p:nvPr/>
          </p:nvSpPr>
          <p:spPr bwMode="auto">
            <a:xfrm>
              <a:off x="5136" y="1440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7" name="Oval 32"/>
            <p:cNvSpPr>
              <a:spLocks noChangeAspect="1" noChangeArrowheads="1"/>
            </p:cNvSpPr>
            <p:nvPr/>
          </p:nvSpPr>
          <p:spPr bwMode="auto">
            <a:xfrm rot="-1118274">
              <a:off x="5485" y="1572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8" name="Oval 33"/>
            <p:cNvSpPr>
              <a:spLocks noChangeAspect="1" noChangeArrowheads="1"/>
            </p:cNvSpPr>
            <p:nvPr/>
          </p:nvSpPr>
          <p:spPr bwMode="auto">
            <a:xfrm rot="-1118274">
              <a:off x="4752" y="2352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9" name="Oval 34"/>
            <p:cNvSpPr>
              <a:spLocks noChangeAspect="1" noChangeArrowheads="1"/>
            </p:cNvSpPr>
            <p:nvPr/>
          </p:nvSpPr>
          <p:spPr bwMode="auto">
            <a:xfrm rot="-1118274">
              <a:off x="4975" y="2306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0" name="Oval 35"/>
            <p:cNvSpPr>
              <a:spLocks noChangeAspect="1" noChangeArrowheads="1"/>
            </p:cNvSpPr>
            <p:nvPr/>
          </p:nvSpPr>
          <p:spPr bwMode="auto">
            <a:xfrm rot="-1118274">
              <a:off x="4005" y="2020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1" name="Oval 36"/>
            <p:cNvSpPr>
              <a:spLocks noChangeAspect="1" noChangeArrowheads="1"/>
            </p:cNvSpPr>
            <p:nvPr/>
          </p:nvSpPr>
          <p:spPr bwMode="auto">
            <a:xfrm rot="-1118274">
              <a:off x="4561" y="1356"/>
              <a:ext cx="53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2" name="Oval 37"/>
            <p:cNvSpPr>
              <a:spLocks noChangeAspect="1" noChangeArrowheads="1"/>
            </p:cNvSpPr>
            <p:nvPr/>
          </p:nvSpPr>
          <p:spPr bwMode="auto">
            <a:xfrm rot="-1118274">
              <a:off x="4800" y="1344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3" name="Oval 38"/>
            <p:cNvSpPr>
              <a:spLocks noChangeAspect="1" noChangeArrowheads="1"/>
            </p:cNvSpPr>
            <p:nvPr/>
          </p:nvSpPr>
          <p:spPr bwMode="auto">
            <a:xfrm rot="-1118274">
              <a:off x="4038" y="1417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4" name="Oval 39"/>
            <p:cNvSpPr>
              <a:spLocks noChangeAspect="1" noChangeArrowheads="1"/>
            </p:cNvSpPr>
            <p:nvPr/>
          </p:nvSpPr>
          <p:spPr bwMode="auto">
            <a:xfrm rot="-1118274">
              <a:off x="4254" y="2007"/>
              <a:ext cx="60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5" name="Oval 40"/>
            <p:cNvSpPr>
              <a:spLocks noChangeAspect="1" noChangeArrowheads="1"/>
            </p:cNvSpPr>
            <p:nvPr/>
          </p:nvSpPr>
          <p:spPr bwMode="auto">
            <a:xfrm rot="-1118274">
              <a:off x="5232" y="1904"/>
              <a:ext cx="52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6" name="Oval 41"/>
            <p:cNvSpPr>
              <a:spLocks noChangeAspect="1" noChangeArrowheads="1"/>
            </p:cNvSpPr>
            <p:nvPr/>
          </p:nvSpPr>
          <p:spPr bwMode="auto">
            <a:xfrm rot="-1118274">
              <a:off x="4935" y="1295"/>
              <a:ext cx="61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7" name="Oval 42"/>
            <p:cNvSpPr>
              <a:spLocks noChangeAspect="1" noChangeArrowheads="1"/>
            </p:cNvSpPr>
            <p:nvPr/>
          </p:nvSpPr>
          <p:spPr bwMode="auto">
            <a:xfrm rot="5895381">
              <a:off x="3699" y="1293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8" name="Oval 43"/>
            <p:cNvSpPr>
              <a:spLocks noChangeAspect="1" noChangeArrowheads="1"/>
            </p:cNvSpPr>
            <p:nvPr/>
          </p:nvSpPr>
          <p:spPr bwMode="auto">
            <a:xfrm rot="5895381">
              <a:off x="4419" y="2061"/>
              <a:ext cx="55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9" name="Oval 44"/>
            <p:cNvSpPr>
              <a:spLocks noChangeAspect="1" noChangeArrowheads="1"/>
            </p:cNvSpPr>
            <p:nvPr/>
          </p:nvSpPr>
          <p:spPr bwMode="auto">
            <a:xfrm rot="5895381">
              <a:off x="4046" y="1873"/>
              <a:ext cx="47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0" name="Oval 45"/>
            <p:cNvSpPr>
              <a:spLocks noChangeAspect="1" noChangeArrowheads="1"/>
            </p:cNvSpPr>
            <p:nvPr/>
          </p:nvSpPr>
          <p:spPr bwMode="auto">
            <a:xfrm rot="5895381">
              <a:off x="4467" y="1389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1" name="Oval 46"/>
            <p:cNvSpPr>
              <a:spLocks noChangeAspect="1" noChangeArrowheads="1"/>
            </p:cNvSpPr>
            <p:nvPr/>
          </p:nvSpPr>
          <p:spPr bwMode="auto">
            <a:xfrm rot="5895381">
              <a:off x="5064" y="2064"/>
              <a:ext cx="55" cy="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2" name="Oval 47"/>
            <p:cNvSpPr>
              <a:spLocks noChangeAspect="1" noChangeArrowheads="1"/>
            </p:cNvSpPr>
            <p:nvPr/>
          </p:nvSpPr>
          <p:spPr bwMode="auto">
            <a:xfrm rot="5895381">
              <a:off x="5244" y="1646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3" name="Oval 48"/>
            <p:cNvSpPr>
              <a:spLocks noChangeAspect="1" noChangeArrowheads="1"/>
            </p:cNvSpPr>
            <p:nvPr/>
          </p:nvSpPr>
          <p:spPr bwMode="auto">
            <a:xfrm rot="5895381">
              <a:off x="3830" y="1097"/>
              <a:ext cx="47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4" name="Oval 49"/>
            <p:cNvSpPr>
              <a:spLocks noChangeAspect="1" noChangeArrowheads="1"/>
            </p:cNvSpPr>
            <p:nvPr/>
          </p:nvSpPr>
          <p:spPr bwMode="auto">
            <a:xfrm rot="5895381">
              <a:off x="4917" y="1353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5" name="Oval 50"/>
            <p:cNvSpPr>
              <a:spLocks noChangeAspect="1" noChangeArrowheads="1"/>
            </p:cNvSpPr>
            <p:nvPr/>
          </p:nvSpPr>
          <p:spPr bwMode="auto">
            <a:xfrm rot="5895381">
              <a:off x="4847" y="2401"/>
              <a:ext cx="55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6" name="Oval 51"/>
            <p:cNvSpPr>
              <a:spLocks noChangeAspect="1" noChangeArrowheads="1"/>
            </p:cNvSpPr>
            <p:nvPr/>
          </p:nvSpPr>
          <p:spPr bwMode="auto">
            <a:xfrm rot="4777107">
              <a:off x="4734" y="2589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7" name="Oval 52"/>
            <p:cNvSpPr>
              <a:spLocks noChangeAspect="1" noChangeArrowheads="1"/>
            </p:cNvSpPr>
            <p:nvPr/>
          </p:nvSpPr>
          <p:spPr bwMode="auto">
            <a:xfrm rot="4777107">
              <a:off x="3787" y="1842"/>
              <a:ext cx="55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8" name="Oval 53"/>
            <p:cNvSpPr>
              <a:spLocks noChangeAspect="1" noChangeArrowheads="1"/>
            </p:cNvSpPr>
            <p:nvPr/>
          </p:nvSpPr>
          <p:spPr bwMode="auto">
            <a:xfrm rot="4777107">
              <a:off x="4085" y="2223"/>
              <a:ext cx="55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9" name="Oval 54"/>
            <p:cNvSpPr>
              <a:spLocks noChangeAspect="1" noChangeArrowheads="1"/>
            </p:cNvSpPr>
            <p:nvPr/>
          </p:nvSpPr>
          <p:spPr bwMode="auto">
            <a:xfrm rot="4777107">
              <a:off x="3843" y="1245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0" name="Oval 55"/>
            <p:cNvSpPr>
              <a:spLocks noChangeAspect="1" noChangeArrowheads="1"/>
            </p:cNvSpPr>
            <p:nvPr/>
          </p:nvSpPr>
          <p:spPr bwMode="auto">
            <a:xfrm rot="4777107">
              <a:off x="5142" y="2154"/>
              <a:ext cx="48" cy="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1" name="Oval 56"/>
            <p:cNvSpPr>
              <a:spLocks noChangeAspect="1" noChangeArrowheads="1"/>
            </p:cNvSpPr>
            <p:nvPr/>
          </p:nvSpPr>
          <p:spPr bwMode="auto">
            <a:xfrm rot="4777107">
              <a:off x="5055" y="1634"/>
              <a:ext cx="47" cy="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2" name="Oval 57"/>
            <p:cNvSpPr>
              <a:spLocks noChangeAspect="1" noChangeArrowheads="1"/>
            </p:cNvSpPr>
            <p:nvPr/>
          </p:nvSpPr>
          <p:spPr bwMode="auto">
            <a:xfrm rot="4777107">
              <a:off x="4638" y="1445"/>
              <a:ext cx="47" cy="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3" name="Oval 58"/>
            <p:cNvSpPr>
              <a:spLocks noChangeAspect="1" noChangeArrowheads="1"/>
            </p:cNvSpPr>
            <p:nvPr/>
          </p:nvSpPr>
          <p:spPr bwMode="auto">
            <a:xfrm rot="4777107">
              <a:off x="4464" y="1845"/>
              <a:ext cx="55" cy="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4" name="Oval 59"/>
            <p:cNvSpPr>
              <a:spLocks noChangeAspect="1" noChangeArrowheads="1"/>
            </p:cNvSpPr>
            <p:nvPr/>
          </p:nvSpPr>
          <p:spPr bwMode="auto">
            <a:xfrm rot="4777107">
              <a:off x="4955" y="2422"/>
              <a:ext cx="47" cy="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5" name="Line 60"/>
            <p:cNvSpPr>
              <a:spLocks noChangeShapeType="1"/>
            </p:cNvSpPr>
            <p:nvPr/>
          </p:nvSpPr>
          <p:spPr bwMode="auto">
            <a:xfrm>
              <a:off x="4387" y="1859"/>
              <a:ext cx="29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10841892" y="2032855"/>
            <a:ext cx="193675" cy="358775"/>
            <a:chOff x="4880" y="1251"/>
            <a:chExt cx="122" cy="226"/>
          </a:xfrm>
        </p:grpSpPr>
        <p:sp>
          <p:nvSpPr>
            <p:cNvPr id="67603" name="Oval 62"/>
            <p:cNvSpPr>
              <a:spLocks noChangeAspect="1" noChangeArrowheads="1"/>
            </p:cNvSpPr>
            <p:nvPr/>
          </p:nvSpPr>
          <p:spPr bwMode="auto">
            <a:xfrm rot="-1118274">
              <a:off x="4935" y="1295"/>
              <a:ext cx="61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4" name="Oval 63"/>
            <p:cNvSpPr>
              <a:spLocks noChangeAspect="1" noChangeArrowheads="1"/>
            </p:cNvSpPr>
            <p:nvPr/>
          </p:nvSpPr>
          <p:spPr bwMode="auto">
            <a:xfrm rot="5895381">
              <a:off x="4917" y="1353"/>
              <a:ext cx="47" cy="53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5" name="Oval 64"/>
            <p:cNvSpPr>
              <a:spLocks noChangeArrowheads="1"/>
            </p:cNvSpPr>
            <p:nvPr/>
          </p:nvSpPr>
          <p:spPr bwMode="auto">
            <a:xfrm rot="-3656724">
              <a:off x="4828" y="1303"/>
              <a:ext cx="226" cy="122"/>
            </a:xfrm>
            <a:prstGeom prst="ellips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6" name="Line 65"/>
            <p:cNvSpPr>
              <a:spLocks noChangeShapeType="1"/>
            </p:cNvSpPr>
            <p:nvPr/>
          </p:nvSpPr>
          <p:spPr bwMode="auto">
            <a:xfrm flipV="1">
              <a:off x="4940" y="1344"/>
              <a:ext cx="19" cy="3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9971942" y="2926617"/>
            <a:ext cx="358775" cy="193675"/>
            <a:chOff x="4332" y="1814"/>
            <a:chExt cx="226" cy="122"/>
          </a:xfrm>
        </p:grpSpPr>
        <p:sp>
          <p:nvSpPr>
            <p:cNvPr id="67599" name="Oval 67"/>
            <p:cNvSpPr>
              <a:spLocks noChangeAspect="1" noChangeArrowheads="1"/>
            </p:cNvSpPr>
            <p:nvPr/>
          </p:nvSpPr>
          <p:spPr bwMode="auto">
            <a:xfrm>
              <a:off x="4363" y="1833"/>
              <a:ext cx="61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0" name="Oval 68"/>
            <p:cNvSpPr>
              <a:spLocks noChangeAspect="1" noChangeArrowheads="1"/>
            </p:cNvSpPr>
            <p:nvPr/>
          </p:nvSpPr>
          <p:spPr bwMode="auto">
            <a:xfrm rot="4777107">
              <a:off x="4464" y="1845"/>
              <a:ext cx="55" cy="6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1" name="Oval 69"/>
            <p:cNvSpPr>
              <a:spLocks noChangeArrowheads="1"/>
            </p:cNvSpPr>
            <p:nvPr/>
          </p:nvSpPr>
          <p:spPr bwMode="auto">
            <a:xfrm rot="499056">
              <a:off x="4332" y="1814"/>
              <a:ext cx="226" cy="122"/>
            </a:xfrm>
            <a:prstGeom prst="ellips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02" name="Line 70"/>
            <p:cNvSpPr>
              <a:spLocks noChangeShapeType="1"/>
            </p:cNvSpPr>
            <p:nvPr/>
          </p:nvSpPr>
          <p:spPr bwMode="auto">
            <a:xfrm>
              <a:off x="4387" y="1859"/>
              <a:ext cx="29" cy="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1"/>
          <p:cNvGrpSpPr>
            <a:grpSpLocks/>
          </p:cNvGrpSpPr>
          <p:nvPr/>
        </p:nvGrpSpPr>
        <p:grpSpPr bwMode="auto">
          <a:xfrm>
            <a:off x="10665680" y="1937605"/>
            <a:ext cx="536575" cy="522287"/>
            <a:chOff x="4769" y="1191"/>
            <a:chExt cx="338" cy="329"/>
          </a:xfrm>
        </p:grpSpPr>
        <p:sp>
          <p:nvSpPr>
            <p:cNvPr id="67596" name="Oval 72"/>
            <p:cNvSpPr>
              <a:spLocks noChangeAspect="1" noChangeArrowheads="1"/>
            </p:cNvSpPr>
            <p:nvPr/>
          </p:nvSpPr>
          <p:spPr bwMode="auto">
            <a:xfrm rot="-1118274">
              <a:off x="4800" y="1344"/>
              <a:ext cx="61" cy="4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7" name="Oval 73"/>
            <p:cNvSpPr>
              <a:spLocks noChangeArrowheads="1"/>
            </p:cNvSpPr>
            <p:nvPr/>
          </p:nvSpPr>
          <p:spPr bwMode="auto">
            <a:xfrm rot="499056">
              <a:off x="4769" y="1191"/>
              <a:ext cx="338" cy="329"/>
            </a:xfrm>
            <a:prstGeom prst="ellips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8" name="Line 74"/>
            <p:cNvSpPr>
              <a:spLocks noChangeShapeType="1"/>
            </p:cNvSpPr>
            <p:nvPr/>
          </p:nvSpPr>
          <p:spPr bwMode="auto">
            <a:xfrm>
              <a:off x="4836" y="1364"/>
              <a:ext cx="108" cy="23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42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Agglomerative Clustering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How should we define “closest” for clusters with multiple elements?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Many options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rgbClr val="008000"/>
                </a:solidFill>
              </a:rPr>
              <a:t>Closest pair</a:t>
            </a:r>
            <a:r>
              <a:rPr lang="en-US" sz="2000" dirty="0"/>
              <a:t> (single-link clustering)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rgbClr val="CC0000"/>
                </a:solidFill>
              </a:rPr>
              <a:t>Farthest pair</a:t>
            </a:r>
            <a:r>
              <a:rPr lang="en-US" sz="2000" dirty="0"/>
              <a:t> (complete-link clustering)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Average of all pairs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Ward’s method (min variance, like k-means)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Different choices create different clustering behaviors</a:t>
            </a:r>
          </a:p>
        </p:txBody>
      </p:sp>
      <p:sp>
        <p:nvSpPr>
          <p:cNvPr id="68612" name="Oval 4"/>
          <p:cNvSpPr>
            <a:spLocks noChangeArrowheads="1"/>
          </p:cNvSpPr>
          <p:nvPr/>
        </p:nvSpPr>
        <p:spPr bwMode="auto">
          <a:xfrm>
            <a:off x="9906000" y="16002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Oval 5"/>
          <p:cNvSpPr>
            <a:spLocks noChangeArrowheads="1"/>
          </p:cNvSpPr>
          <p:nvPr/>
        </p:nvSpPr>
        <p:spPr bwMode="auto">
          <a:xfrm>
            <a:off x="8153400" y="16002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Oval 6"/>
          <p:cNvSpPr>
            <a:spLocks noChangeArrowheads="1"/>
          </p:cNvSpPr>
          <p:nvPr/>
        </p:nvSpPr>
        <p:spPr bwMode="auto">
          <a:xfrm>
            <a:off x="8610600" y="1981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Oval 7"/>
          <p:cNvSpPr>
            <a:spLocks noChangeArrowheads="1"/>
          </p:cNvSpPr>
          <p:nvPr/>
        </p:nvSpPr>
        <p:spPr bwMode="auto">
          <a:xfrm>
            <a:off x="8534400" y="2514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Oval 8"/>
          <p:cNvSpPr>
            <a:spLocks noChangeArrowheads="1"/>
          </p:cNvSpPr>
          <p:nvPr/>
        </p:nvSpPr>
        <p:spPr bwMode="auto">
          <a:xfrm>
            <a:off x="10134600" y="220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Oval 9"/>
          <p:cNvSpPr>
            <a:spLocks noChangeArrowheads="1"/>
          </p:cNvSpPr>
          <p:nvPr/>
        </p:nvSpPr>
        <p:spPr bwMode="auto">
          <a:xfrm>
            <a:off x="10591800" y="2514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Oval 10"/>
          <p:cNvSpPr>
            <a:spLocks noChangeArrowheads="1"/>
          </p:cNvSpPr>
          <p:nvPr/>
        </p:nvSpPr>
        <p:spPr bwMode="auto">
          <a:xfrm>
            <a:off x="10744200" y="1828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Oval 11"/>
          <p:cNvSpPr>
            <a:spLocks noChangeArrowheads="1"/>
          </p:cNvSpPr>
          <p:nvPr/>
        </p:nvSpPr>
        <p:spPr bwMode="auto">
          <a:xfrm>
            <a:off x="9067800" y="1981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8620" name="AutoShape 12"/>
          <p:cNvCxnSpPr>
            <a:cxnSpLocks noChangeShapeType="1"/>
            <a:stCxn id="68619" idx="6"/>
            <a:endCxn id="68616" idx="2"/>
          </p:cNvCxnSpPr>
          <p:nvPr/>
        </p:nvCxnSpPr>
        <p:spPr bwMode="auto">
          <a:xfrm>
            <a:off x="9220200" y="2057400"/>
            <a:ext cx="914400" cy="228600"/>
          </a:xfrm>
          <a:prstGeom prst="straightConnector1">
            <a:avLst/>
          </a:prstGeom>
          <a:noFill/>
          <a:ln w="635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68621" name="AutoShape 13"/>
          <p:cNvCxnSpPr>
            <a:cxnSpLocks noChangeShapeType="1"/>
            <a:stCxn id="68615" idx="6"/>
            <a:endCxn id="68618" idx="2"/>
          </p:cNvCxnSpPr>
          <p:nvPr/>
        </p:nvCxnSpPr>
        <p:spPr bwMode="auto">
          <a:xfrm flipV="1">
            <a:off x="8686800" y="1905000"/>
            <a:ext cx="2057400" cy="685800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/>
          </a:ln>
        </p:spPr>
      </p:cxnSp>
      <p:sp>
        <p:nvSpPr>
          <p:cNvPr id="68622" name="Oval 14"/>
          <p:cNvSpPr>
            <a:spLocks noChangeArrowheads="1"/>
          </p:cNvSpPr>
          <p:nvPr/>
        </p:nvSpPr>
        <p:spPr bwMode="auto">
          <a:xfrm>
            <a:off x="9906000" y="32766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3" name="Oval 15"/>
          <p:cNvSpPr>
            <a:spLocks noChangeArrowheads="1"/>
          </p:cNvSpPr>
          <p:nvPr/>
        </p:nvSpPr>
        <p:spPr bwMode="auto">
          <a:xfrm>
            <a:off x="8153400" y="32766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4" name="Oval 16"/>
          <p:cNvSpPr>
            <a:spLocks noChangeArrowheads="1"/>
          </p:cNvSpPr>
          <p:nvPr/>
        </p:nvSpPr>
        <p:spPr bwMode="auto">
          <a:xfrm>
            <a:off x="8610600" y="3657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5" name="Oval 17"/>
          <p:cNvSpPr>
            <a:spLocks noChangeArrowheads="1"/>
          </p:cNvSpPr>
          <p:nvPr/>
        </p:nvSpPr>
        <p:spPr bwMode="auto">
          <a:xfrm>
            <a:off x="8534400" y="4191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6" name="Oval 18"/>
          <p:cNvSpPr>
            <a:spLocks noChangeArrowheads="1"/>
          </p:cNvSpPr>
          <p:nvPr/>
        </p:nvSpPr>
        <p:spPr bwMode="auto">
          <a:xfrm>
            <a:off x="10134600" y="3886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7" name="Oval 19"/>
          <p:cNvSpPr>
            <a:spLocks noChangeArrowheads="1"/>
          </p:cNvSpPr>
          <p:nvPr/>
        </p:nvSpPr>
        <p:spPr bwMode="auto">
          <a:xfrm>
            <a:off x="10591800" y="4191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8" name="Oval 20"/>
          <p:cNvSpPr>
            <a:spLocks noChangeArrowheads="1"/>
          </p:cNvSpPr>
          <p:nvPr/>
        </p:nvSpPr>
        <p:spPr bwMode="auto">
          <a:xfrm>
            <a:off x="10744200" y="3505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9" name="Oval 21"/>
          <p:cNvSpPr>
            <a:spLocks noChangeArrowheads="1"/>
          </p:cNvSpPr>
          <p:nvPr/>
        </p:nvSpPr>
        <p:spPr bwMode="auto">
          <a:xfrm>
            <a:off x="9067800" y="3657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8630" name="AutoShape 22"/>
          <p:cNvCxnSpPr>
            <a:cxnSpLocks noChangeShapeType="1"/>
            <a:stCxn id="68629" idx="6"/>
            <a:endCxn id="68626" idx="2"/>
          </p:cNvCxnSpPr>
          <p:nvPr/>
        </p:nvCxnSpPr>
        <p:spPr bwMode="auto">
          <a:xfrm>
            <a:off x="9220200" y="3733800"/>
            <a:ext cx="9144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1" name="AutoShape 23"/>
          <p:cNvCxnSpPr>
            <a:cxnSpLocks noChangeShapeType="1"/>
            <a:stCxn id="68625" idx="6"/>
            <a:endCxn id="68628" idx="2"/>
          </p:cNvCxnSpPr>
          <p:nvPr/>
        </p:nvCxnSpPr>
        <p:spPr bwMode="auto">
          <a:xfrm flipV="1">
            <a:off x="8686800" y="3581400"/>
            <a:ext cx="20574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2" name="AutoShape 24"/>
          <p:cNvCxnSpPr>
            <a:cxnSpLocks noChangeShapeType="1"/>
            <a:stCxn id="68624" idx="6"/>
            <a:endCxn id="68627" idx="2"/>
          </p:cNvCxnSpPr>
          <p:nvPr/>
        </p:nvCxnSpPr>
        <p:spPr bwMode="auto">
          <a:xfrm>
            <a:off x="8763000" y="3733800"/>
            <a:ext cx="18288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3" name="AutoShape 25"/>
          <p:cNvCxnSpPr>
            <a:cxnSpLocks noChangeShapeType="1"/>
            <a:stCxn id="68629" idx="6"/>
            <a:endCxn id="68628" idx="2"/>
          </p:cNvCxnSpPr>
          <p:nvPr/>
        </p:nvCxnSpPr>
        <p:spPr bwMode="auto">
          <a:xfrm flipV="1">
            <a:off x="9220200" y="3581400"/>
            <a:ext cx="15240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4" name="AutoShape 26"/>
          <p:cNvCxnSpPr>
            <a:cxnSpLocks noChangeShapeType="1"/>
            <a:stCxn id="68624" idx="6"/>
            <a:endCxn id="68626" idx="2"/>
          </p:cNvCxnSpPr>
          <p:nvPr/>
        </p:nvCxnSpPr>
        <p:spPr bwMode="auto">
          <a:xfrm>
            <a:off x="8763000" y="3733800"/>
            <a:ext cx="137160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5" name="AutoShape 27"/>
          <p:cNvCxnSpPr>
            <a:cxnSpLocks noChangeShapeType="1"/>
            <a:stCxn id="68625" idx="6"/>
            <a:endCxn id="68627" idx="2"/>
          </p:cNvCxnSpPr>
          <p:nvPr/>
        </p:nvCxnSpPr>
        <p:spPr bwMode="auto">
          <a:xfrm>
            <a:off x="8686800" y="4267200"/>
            <a:ext cx="1905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6" name="AutoShape 28"/>
          <p:cNvCxnSpPr>
            <a:cxnSpLocks noChangeShapeType="1"/>
            <a:stCxn id="68629" idx="6"/>
            <a:endCxn id="68627" idx="2"/>
          </p:cNvCxnSpPr>
          <p:nvPr/>
        </p:nvCxnSpPr>
        <p:spPr bwMode="auto">
          <a:xfrm>
            <a:off x="9220200" y="3733800"/>
            <a:ext cx="1371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7" name="AutoShape 29"/>
          <p:cNvCxnSpPr>
            <a:cxnSpLocks noChangeShapeType="1"/>
            <a:stCxn id="68624" idx="6"/>
            <a:endCxn id="68628" idx="2"/>
          </p:cNvCxnSpPr>
          <p:nvPr/>
        </p:nvCxnSpPr>
        <p:spPr bwMode="auto">
          <a:xfrm flipV="1">
            <a:off x="8763000" y="3581400"/>
            <a:ext cx="1981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638" name="AutoShape 30"/>
          <p:cNvCxnSpPr>
            <a:cxnSpLocks noChangeShapeType="1"/>
            <a:stCxn id="68625" idx="6"/>
            <a:endCxn id="68626" idx="2"/>
          </p:cNvCxnSpPr>
          <p:nvPr/>
        </p:nvCxnSpPr>
        <p:spPr bwMode="auto">
          <a:xfrm flipV="1">
            <a:off x="8686800" y="3962400"/>
            <a:ext cx="14478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68639" name="Oval 31"/>
          <p:cNvSpPr>
            <a:spLocks noChangeArrowheads="1"/>
          </p:cNvSpPr>
          <p:nvPr/>
        </p:nvSpPr>
        <p:spPr bwMode="auto">
          <a:xfrm>
            <a:off x="9906000" y="50292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0" name="Oval 32"/>
          <p:cNvSpPr>
            <a:spLocks noChangeArrowheads="1"/>
          </p:cNvSpPr>
          <p:nvPr/>
        </p:nvSpPr>
        <p:spPr bwMode="auto">
          <a:xfrm>
            <a:off x="8153400" y="5029200"/>
            <a:ext cx="13716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1" name="Oval 33"/>
          <p:cNvSpPr>
            <a:spLocks noChangeArrowheads="1"/>
          </p:cNvSpPr>
          <p:nvPr/>
        </p:nvSpPr>
        <p:spPr bwMode="auto">
          <a:xfrm>
            <a:off x="8610600" y="541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2" name="Oval 34"/>
          <p:cNvSpPr>
            <a:spLocks noChangeArrowheads="1"/>
          </p:cNvSpPr>
          <p:nvPr/>
        </p:nvSpPr>
        <p:spPr bwMode="auto">
          <a:xfrm>
            <a:off x="8534400" y="5943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3" name="Oval 35"/>
          <p:cNvSpPr>
            <a:spLocks noChangeArrowheads="1"/>
          </p:cNvSpPr>
          <p:nvPr/>
        </p:nvSpPr>
        <p:spPr bwMode="auto">
          <a:xfrm>
            <a:off x="10134600" y="5638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4" name="Oval 36"/>
          <p:cNvSpPr>
            <a:spLocks noChangeArrowheads="1"/>
          </p:cNvSpPr>
          <p:nvPr/>
        </p:nvSpPr>
        <p:spPr bwMode="auto">
          <a:xfrm>
            <a:off x="10591800" y="5943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5" name="Oval 37"/>
          <p:cNvSpPr>
            <a:spLocks noChangeArrowheads="1"/>
          </p:cNvSpPr>
          <p:nvPr/>
        </p:nvSpPr>
        <p:spPr bwMode="auto">
          <a:xfrm>
            <a:off x="10744200" y="5257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6" name="Oval 38"/>
          <p:cNvSpPr>
            <a:spLocks noChangeArrowheads="1"/>
          </p:cNvSpPr>
          <p:nvPr/>
        </p:nvSpPr>
        <p:spPr bwMode="auto">
          <a:xfrm>
            <a:off x="9067800" y="541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7" name="Rectangle 39"/>
          <p:cNvSpPr>
            <a:spLocks noChangeArrowheads="1"/>
          </p:cNvSpPr>
          <p:nvPr/>
        </p:nvSpPr>
        <p:spPr bwMode="auto">
          <a:xfrm>
            <a:off x="8763000" y="5638800"/>
            <a:ext cx="228600" cy="228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8" name="Rectangle 40"/>
          <p:cNvSpPr>
            <a:spLocks noChangeArrowheads="1"/>
          </p:cNvSpPr>
          <p:nvPr/>
        </p:nvSpPr>
        <p:spPr bwMode="auto">
          <a:xfrm>
            <a:off x="10439400" y="5562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49" name="Rectangle 41"/>
          <p:cNvSpPr>
            <a:spLocks noChangeArrowheads="1"/>
          </p:cNvSpPr>
          <p:nvPr/>
        </p:nvSpPr>
        <p:spPr bwMode="auto">
          <a:xfrm>
            <a:off x="9601200" y="5638800"/>
            <a:ext cx="228600" cy="228600"/>
          </a:xfrm>
          <a:prstGeom prst="rect">
            <a:avLst/>
          </a:prstGeom>
          <a:solidFill>
            <a:srgbClr val="CC00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36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6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2732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4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2396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90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1930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01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B9936C1-C3F0-4743-B710-7B53763FA5EF}"/>
              </a:ext>
            </a:extLst>
          </p:cNvPr>
          <p:cNvSpPr/>
          <p:nvPr/>
        </p:nvSpPr>
        <p:spPr>
          <a:xfrm>
            <a:off x="191695" y="2053730"/>
            <a:ext cx="5033631" cy="1385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56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915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0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46CC-8397-4402-BB76-60EADEBD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6826A-7EA1-4D3A-8C3C-C5B437AB53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type: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</a:t>
                </a:r>
              </a:p>
              <a:p>
                <a:pPr lvl="1"/>
                <a:r>
                  <a:rPr lang="en-US" dirty="0"/>
                  <a:t>Discover the structure (e.g., clusters, groups, or classes) of the data instances</a:t>
                </a:r>
              </a:p>
              <a:p>
                <a:pPr lvl="1"/>
                <a:r>
                  <a:rPr lang="en-US" dirty="0"/>
                  <a:t>Estimate the distribution/density of the data instances</a:t>
                </a:r>
              </a:p>
              <a:p>
                <a:pPr lvl="1"/>
                <a:r>
                  <a:rPr lang="en-US" dirty="0"/>
                  <a:t>Learn to generate and sample data instances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6826A-7EA1-4D3A-8C3C-C5B437AB5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84329061-7136-46E4-A3BB-4B75F370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80" y="2223228"/>
            <a:ext cx="122077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138E174-5581-41D8-A65D-9E3E4B74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952" y="2312329"/>
            <a:ext cx="91848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417288F-A1E0-4D5A-A3A0-A894C633D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292" y="2297707"/>
            <a:ext cx="88632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D415FA3E-F1DE-4372-8113-DE917174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96" y="2312329"/>
            <a:ext cx="1142339" cy="76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041CF979-E599-416B-95A2-BD3FB01D4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65" y="2297707"/>
            <a:ext cx="92670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EDB983-5EF2-4DA0-8FE0-0F1977D02032}"/>
              </a:ext>
            </a:extLst>
          </p:cNvPr>
          <p:cNvSpPr/>
          <p:nvPr/>
        </p:nvSpPr>
        <p:spPr>
          <a:xfrm>
            <a:off x="1290671" y="2007704"/>
            <a:ext cx="3478695" cy="1421296"/>
          </a:xfrm>
          <a:prstGeom prst="ellipse">
            <a:avLst/>
          </a:prstGeom>
          <a:noFill/>
          <a:ln w="254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279198-AEB6-45F3-9CD2-E4BAC8A6D87F}"/>
              </a:ext>
            </a:extLst>
          </p:cNvPr>
          <p:cNvSpPr/>
          <p:nvPr/>
        </p:nvSpPr>
        <p:spPr>
          <a:xfrm>
            <a:off x="4785344" y="2007704"/>
            <a:ext cx="3478695" cy="1421296"/>
          </a:xfrm>
          <a:prstGeom prst="ellipse">
            <a:avLst/>
          </a:prstGeom>
          <a:noFill/>
          <a:ln w="254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6B42C7-6420-4AE4-8E6C-73FF6A085D3D}"/>
              </a:ext>
            </a:extLst>
          </p:cNvPr>
          <p:cNvSpPr/>
          <p:nvPr/>
        </p:nvSpPr>
        <p:spPr>
          <a:xfrm>
            <a:off x="8248992" y="2017643"/>
            <a:ext cx="3478695" cy="1421296"/>
          </a:xfrm>
          <a:prstGeom prst="ellipse">
            <a:avLst/>
          </a:prstGeom>
          <a:noFill/>
          <a:ln w="254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DB67099E-DE3C-402D-B6E4-9860F91B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53" y="2297707"/>
            <a:ext cx="121451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24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3"/>
            <a:ext cx="5033631" cy="269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5B59FF55-22BD-492B-AE85-BB8BDBE6F693}"/>
              </a:ext>
            </a:extLst>
          </p:cNvPr>
          <p:cNvSpPr/>
          <p:nvPr/>
        </p:nvSpPr>
        <p:spPr>
          <a:xfrm>
            <a:off x="7000154" y="4555421"/>
            <a:ext cx="1412751" cy="8631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97EE2DA1-67F9-4BBE-BFB7-32727420C1F1}"/>
              </a:ext>
            </a:extLst>
          </p:cNvPr>
          <p:cNvSpPr/>
          <p:nvPr/>
        </p:nvSpPr>
        <p:spPr>
          <a:xfrm>
            <a:off x="8404411" y="4569083"/>
            <a:ext cx="459071" cy="8631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FDA4101-574C-49E1-9065-0222FC02E696}"/>
              </a:ext>
            </a:extLst>
          </p:cNvPr>
          <p:cNvSpPr/>
          <p:nvPr/>
        </p:nvSpPr>
        <p:spPr>
          <a:xfrm>
            <a:off x="8853225" y="4569083"/>
            <a:ext cx="130908" cy="8631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4"/>
            <a:ext cx="5033631" cy="2610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37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F40C8E5-9B0D-47E6-8E59-738A61F02F92}"/>
              </a:ext>
            </a:extLst>
          </p:cNvPr>
          <p:cNvSpPr/>
          <p:nvPr/>
        </p:nvSpPr>
        <p:spPr>
          <a:xfrm>
            <a:off x="6649524" y="2110044"/>
            <a:ext cx="5033631" cy="2185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62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</p:spTree>
    <p:extLst>
      <p:ext uri="{BB962C8B-B14F-4D97-AF65-F5344CB8AC3E}">
        <p14:creationId xmlns:p14="http://schemas.microsoft.com/office/powerpoint/2010/main" val="2051241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6E891-9874-CD49-BEDF-0C2BC0D25BFC}"/>
              </a:ext>
            </a:extLst>
          </p:cNvPr>
          <p:cNvGrpSpPr/>
          <p:nvPr/>
        </p:nvGrpSpPr>
        <p:grpSpPr>
          <a:xfrm>
            <a:off x="294640" y="1626201"/>
            <a:ext cx="4964738" cy="3420456"/>
            <a:chOff x="2096461" y="-226045"/>
            <a:chExt cx="4964738" cy="3420456"/>
          </a:xfrm>
        </p:grpSpPr>
        <p:sp>
          <p:nvSpPr>
            <p:cNvPr id="113" name="Freeform 606">
              <a:extLst>
                <a:ext uri="{FF2B5EF4-FFF2-40B4-BE49-F238E27FC236}">
                  <a16:creationId xmlns:a16="http://schemas.microsoft.com/office/drawing/2014/main" id="{56C80140-CEB5-254F-8033-FE5511C95ED5}"/>
                </a:ext>
              </a:extLst>
            </p:cNvPr>
            <p:cNvSpPr/>
            <p:nvPr/>
          </p:nvSpPr>
          <p:spPr>
            <a:xfrm>
              <a:off x="2220629" y="379129"/>
              <a:ext cx="4840570" cy="2795870"/>
            </a:xfrm>
            <a:custGeom>
              <a:avLst/>
              <a:gdLst>
                <a:gd name="connsiteX0" fmla="*/ 25290 w 4840570"/>
                <a:gd name="connsiteY0" fmla="*/ 2801099 h 2795870"/>
                <a:gd name="connsiteX1" fmla="*/ 25290 w 4840570"/>
                <a:gd name="connsiteY1" fmla="*/ 16673 h 2795870"/>
                <a:gd name="connsiteX2" fmla="*/ 4852715 w 4840570"/>
                <a:gd name="connsiteY2" fmla="*/ 16673 h 2795870"/>
                <a:gd name="connsiteX3" fmla="*/ 4852715 w 4840570"/>
                <a:gd name="connsiteY3" fmla="*/ 2801099 h 2795870"/>
                <a:gd name="connsiteX4" fmla="*/ 25290 w 4840570"/>
                <a:gd name="connsiteY4" fmla="*/ 2801099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0570" h="2795870">
                  <a:moveTo>
                    <a:pt x="25290" y="2801099"/>
                  </a:moveTo>
                  <a:lnTo>
                    <a:pt x="25290" y="16673"/>
                  </a:lnTo>
                  <a:lnTo>
                    <a:pt x="4852715" y="16673"/>
                  </a:lnTo>
                  <a:lnTo>
                    <a:pt x="4852715" y="2801099"/>
                  </a:lnTo>
                  <a:lnTo>
                    <a:pt x="25290" y="2801099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9749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607">
              <a:extLst>
                <a:ext uri="{FF2B5EF4-FFF2-40B4-BE49-F238E27FC236}">
                  <a16:creationId xmlns:a16="http://schemas.microsoft.com/office/drawing/2014/main" id="{5E8583E5-B40B-4741-893D-262D36BF9307}"/>
                </a:ext>
              </a:extLst>
            </p:cNvPr>
            <p:cNvSpPr/>
            <p:nvPr/>
          </p:nvSpPr>
          <p:spPr>
            <a:xfrm>
              <a:off x="2220629" y="3160429"/>
              <a:ext cx="4840570" cy="14570"/>
            </a:xfrm>
            <a:custGeom>
              <a:avLst/>
              <a:gdLst>
                <a:gd name="connsiteX0" fmla="*/ 25290 w 4840570"/>
                <a:gd name="connsiteY0" fmla="*/ 19799 h 14570"/>
                <a:gd name="connsiteX1" fmla="*/ 4852715 w 4840570"/>
                <a:gd name="connsiteY1" fmla="*/ 1979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0570" h="14570">
                  <a:moveTo>
                    <a:pt x="25290" y="19799"/>
                  </a:moveTo>
                  <a:lnTo>
                    <a:pt x="4852715" y="1979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608">
              <a:extLst>
                <a:ext uri="{FF2B5EF4-FFF2-40B4-BE49-F238E27FC236}">
                  <a16:creationId xmlns:a16="http://schemas.microsoft.com/office/drawing/2014/main" id="{BA1A8705-A581-B64A-8FFD-FCE26F8409E4}"/>
                </a:ext>
              </a:extLst>
            </p:cNvPr>
            <p:cNvSpPr/>
            <p:nvPr/>
          </p:nvSpPr>
          <p:spPr>
            <a:xfrm>
              <a:off x="2220629" y="379129"/>
              <a:ext cx="14570" cy="2795870"/>
            </a:xfrm>
            <a:custGeom>
              <a:avLst/>
              <a:gdLst>
                <a:gd name="connsiteX0" fmla="*/ 25290 w 14570"/>
                <a:gd name="connsiteY0" fmla="*/ 2801099 h 2795870"/>
                <a:gd name="connsiteX1" fmla="*/ 25290 w 14570"/>
                <a:gd name="connsiteY1" fmla="*/ 16673 h 27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2795870">
                  <a:moveTo>
                    <a:pt x="25290" y="2801099"/>
                  </a:moveTo>
                  <a:lnTo>
                    <a:pt x="25290" y="1667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609">
              <a:extLst>
                <a:ext uri="{FF2B5EF4-FFF2-40B4-BE49-F238E27FC236}">
                  <a16:creationId xmlns:a16="http://schemas.microsoft.com/office/drawing/2014/main" id="{41C639FA-B8C2-FA41-8C72-4CF403F2D7D8}"/>
                </a:ext>
              </a:extLst>
            </p:cNvPr>
            <p:cNvSpPr/>
            <p:nvPr/>
          </p:nvSpPr>
          <p:spPr>
            <a:xfrm>
              <a:off x="2385729" y="3109629"/>
              <a:ext cx="14570" cy="65370"/>
            </a:xfrm>
            <a:custGeom>
              <a:avLst/>
              <a:gdLst>
                <a:gd name="connsiteX0" fmla="*/ 15791 w 14570"/>
                <a:gd name="connsiteY0" fmla="*/ 70599 h 65370"/>
                <a:gd name="connsiteX1" fmla="*/ 1579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791" y="70599"/>
                  </a:moveTo>
                  <a:lnTo>
                    <a:pt x="1579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610">
              <a:extLst>
                <a:ext uri="{FF2B5EF4-FFF2-40B4-BE49-F238E27FC236}">
                  <a16:creationId xmlns:a16="http://schemas.microsoft.com/office/drawing/2014/main" id="{7A1756CC-49AD-BD4C-B81D-9A5A00DC06CE}"/>
                </a:ext>
              </a:extLst>
            </p:cNvPr>
            <p:cNvSpPr/>
            <p:nvPr/>
          </p:nvSpPr>
          <p:spPr>
            <a:xfrm>
              <a:off x="2538129" y="3109629"/>
              <a:ext cx="14570" cy="65370"/>
            </a:xfrm>
            <a:custGeom>
              <a:avLst/>
              <a:gdLst>
                <a:gd name="connsiteX0" fmla="*/ 18992 w 14570"/>
                <a:gd name="connsiteY0" fmla="*/ 70599 h 65370"/>
                <a:gd name="connsiteX1" fmla="*/ 1899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992" y="70599"/>
                  </a:moveTo>
                  <a:lnTo>
                    <a:pt x="1899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611">
              <a:extLst>
                <a:ext uri="{FF2B5EF4-FFF2-40B4-BE49-F238E27FC236}">
                  <a16:creationId xmlns:a16="http://schemas.microsoft.com/office/drawing/2014/main" id="{6323DC0A-6C8F-9746-B787-E400BA8BF559}"/>
                </a:ext>
              </a:extLst>
            </p:cNvPr>
            <p:cNvSpPr/>
            <p:nvPr/>
          </p:nvSpPr>
          <p:spPr>
            <a:xfrm>
              <a:off x="2690529" y="3109629"/>
              <a:ext cx="14570" cy="65370"/>
            </a:xfrm>
            <a:custGeom>
              <a:avLst/>
              <a:gdLst>
                <a:gd name="connsiteX0" fmla="*/ 22480 w 14570"/>
                <a:gd name="connsiteY0" fmla="*/ 70599 h 65370"/>
                <a:gd name="connsiteX1" fmla="*/ 2248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480" y="70599"/>
                  </a:moveTo>
                  <a:lnTo>
                    <a:pt x="2248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612">
              <a:extLst>
                <a:ext uri="{FF2B5EF4-FFF2-40B4-BE49-F238E27FC236}">
                  <a16:creationId xmlns:a16="http://schemas.microsoft.com/office/drawing/2014/main" id="{B7FAB8F6-C198-6C48-89DC-1326E053B4C8}"/>
                </a:ext>
              </a:extLst>
            </p:cNvPr>
            <p:cNvSpPr/>
            <p:nvPr/>
          </p:nvSpPr>
          <p:spPr>
            <a:xfrm>
              <a:off x="2842929" y="3109629"/>
              <a:ext cx="14570" cy="65370"/>
            </a:xfrm>
            <a:custGeom>
              <a:avLst/>
              <a:gdLst>
                <a:gd name="connsiteX0" fmla="*/ 25681 w 14570"/>
                <a:gd name="connsiteY0" fmla="*/ 70599 h 65370"/>
                <a:gd name="connsiteX1" fmla="*/ 2568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681" y="70599"/>
                  </a:moveTo>
                  <a:lnTo>
                    <a:pt x="2568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613">
              <a:extLst>
                <a:ext uri="{FF2B5EF4-FFF2-40B4-BE49-F238E27FC236}">
                  <a16:creationId xmlns:a16="http://schemas.microsoft.com/office/drawing/2014/main" id="{2EA65107-BDB7-7446-A0B9-76AEC252A82F}"/>
                </a:ext>
              </a:extLst>
            </p:cNvPr>
            <p:cNvSpPr/>
            <p:nvPr/>
          </p:nvSpPr>
          <p:spPr>
            <a:xfrm>
              <a:off x="3008029" y="3109629"/>
              <a:ext cx="14570" cy="65370"/>
            </a:xfrm>
            <a:custGeom>
              <a:avLst/>
              <a:gdLst>
                <a:gd name="connsiteX0" fmla="*/ 16474 w 14570"/>
                <a:gd name="connsiteY0" fmla="*/ 70599 h 65370"/>
                <a:gd name="connsiteX1" fmla="*/ 1647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474" y="70599"/>
                  </a:moveTo>
                  <a:lnTo>
                    <a:pt x="1647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14">
              <a:extLst>
                <a:ext uri="{FF2B5EF4-FFF2-40B4-BE49-F238E27FC236}">
                  <a16:creationId xmlns:a16="http://schemas.microsoft.com/office/drawing/2014/main" id="{6504BB46-D6DD-DD41-B7D3-2EBE9C273E96}"/>
                </a:ext>
              </a:extLst>
            </p:cNvPr>
            <p:cNvSpPr/>
            <p:nvPr/>
          </p:nvSpPr>
          <p:spPr>
            <a:xfrm>
              <a:off x="3160429" y="3109629"/>
              <a:ext cx="14570" cy="65370"/>
            </a:xfrm>
            <a:custGeom>
              <a:avLst/>
              <a:gdLst>
                <a:gd name="connsiteX0" fmla="*/ 19675 w 14570"/>
                <a:gd name="connsiteY0" fmla="*/ 70599 h 65370"/>
                <a:gd name="connsiteX1" fmla="*/ 1967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675" y="70599"/>
                  </a:moveTo>
                  <a:lnTo>
                    <a:pt x="1967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615">
              <a:extLst>
                <a:ext uri="{FF2B5EF4-FFF2-40B4-BE49-F238E27FC236}">
                  <a16:creationId xmlns:a16="http://schemas.microsoft.com/office/drawing/2014/main" id="{28CD67F8-1E20-A149-8D78-E9C43F44FFAA}"/>
                </a:ext>
              </a:extLst>
            </p:cNvPr>
            <p:cNvSpPr/>
            <p:nvPr/>
          </p:nvSpPr>
          <p:spPr>
            <a:xfrm>
              <a:off x="3312829" y="3109629"/>
              <a:ext cx="14570" cy="65370"/>
            </a:xfrm>
            <a:custGeom>
              <a:avLst/>
              <a:gdLst>
                <a:gd name="connsiteX0" fmla="*/ 22876 w 14570"/>
                <a:gd name="connsiteY0" fmla="*/ 70599 h 65370"/>
                <a:gd name="connsiteX1" fmla="*/ 2287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876" y="70599"/>
                  </a:moveTo>
                  <a:lnTo>
                    <a:pt x="2287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616">
              <a:extLst>
                <a:ext uri="{FF2B5EF4-FFF2-40B4-BE49-F238E27FC236}">
                  <a16:creationId xmlns:a16="http://schemas.microsoft.com/office/drawing/2014/main" id="{4DF3ED80-4470-394F-B908-722011F600A4}"/>
                </a:ext>
              </a:extLst>
            </p:cNvPr>
            <p:cNvSpPr/>
            <p:nvPr/>
          </p:nvSpPr>
          <p:spPr>
            <a:xfrm>
              <a:off x="3465229" y="3109629"/>
              <a:ext cx="14570" cy="65370"/>
            </a:xfrm>
            <a:custGeom>
              <a:avLst/>
              <a:gdLst>
                <a:gd name="connsiteX0" fmla="*/ 26369 w 14570"/>
                <a:gd name="connsiteY0" fmla="*/ 70599 h 65370"/>
                <a:gd name="connsiteX1" fmla="*/ 2636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369" y="70599"/>
                  </a:moveTo>
                  <a:lnTo>
                    <a:pt x="2636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617">
              <a:extLst>
                <a:ext uri="{FF2B5EF4-FFF2-40B4-BE49-F238E27FC236}">
                  <a16:creationId xmlns:a16="http://schemas.microsoft.com/office/drawing/2014/main" id="{6ED0A5B2-4613-4949-A880-09FD73E2B6B3}"/>
                </a:ext>
              </a:extLst>
            </p:cNvPr>
            <p:cNvSpPr/>
            <p:nvPr/>
          </p:nvSpPr>
          <p:spPr>
            <a:xfrm>
              <a:off x="3630329" y="3109629"/>
              <a:ext cx="14570" cy="65370"/>
            </a:xfrm>
            <a:custGeom>
              <a:avLst/>
              <a:gdLst>
                <a:gd name="connsiteX0" fmla="*/ 16870 w 14570"/>
                <a:gd name="connsiteY0" fmla="*/ 70599 h 65370"/>
                <a:gd name="connsiteX1" fmla="*/ 1687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870" y="70599"/>
                  </a:moveTo>
                  <a:lnTo>
                    <a:pt x="1687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618">
              <a:extLst>
                <a:ext uri="{FF2B5EF4-FFF2-40B4-BE49-F238E27FC236}">
                  <a16:creationId xmlns:a16="http://schemas.microsoft.com/office/drawing/2014/main" id="{20272D6C-C977-EA46-B351-35E6375E5D62}"/>
                </a:ext>
              </a:extLst>
            </p:cNvPr>
            <p:cNvSpPr/>
            <p:nvPr/>
          </p:nvSpPr>
          <p:spPr>
            <a:xfrm>
              <a:off x="3782729" y="3109629"/>
              <a:ext cx="14570" cy="65370"/>
            </a:xfrm>
            <a:custGeom>
              <a:avLst/>
              <a:gdLst>
                <a:gd name="connsiteX0" fmla="*/ 20363 w 14570"/>
                <a:gd name="connsiteY0" fmla="*/ 70599 h 65370"/>
                <a:gd name="connsiteX1" fmla="*/ 2036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363" y="70599"/>
                  </a:moveTo>
                  <a:lnTo>
                    <a:pt x="2036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619">
              <a:extLst>
                <a:ext uri="{FF2B5EF4-FFF2-40B4-BE49-F238E27FC236}">
                  <a16:creationId xmlns:a16="http://schemas.microsoft.com/office/drawing/2014/main" id="{21137407-DA1D-504E-BA1D-99213E4ECEE3}"/>
                </a:ext>
              </a:extLst>
            </p:cNvPr>
            <p:cNvSpPr/>
            <p:nvPr/>
          </p:nvSpPr>
          <p:spPr>
            <a:xfrm>
              <a:off x="3935129" y="3109629"/>
              <a:ext cx="14570" cy="65370"/>
            </a:xfrm>
            <a:custGeom>
              <a:avLst/>
              <a:gdLst>
                <a:gd name="connsiteX0" fmla="*/ 23564 w 14570"/>
                <a:gd name="connsiteY0" fmla="*/ 70599 h 65370"/>
                <a:gd name="connsiteX1" fmla="*/ 2356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564" y="70599"/>
                  </a:moveTo>
                  <a:lnTo>
                    <a:pt x="2356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620">
              <a:extLst>
                <a:ext uri="{FF2B5EF4-FFF2-40B4-BE49-F238E27FC236}">
                  <a16:creationId xmlns:a16="http://schemas.microsoft.com/office/drawing/2014/main" id="{CB6C727E-3965-0240-907C-A80653F400A0}"/>
                </a:ext>
              </a:extLst>
            </p:cNvPr>
            <p:cNvSpPr/>
            <p:nvPr/>
          </p:nvSpPr>
          <p:spPr>
            <a:xfrm>
              <a:off x="4087529" y="3109629"/>
              <a:ext cx="14570" cy="65370"/>
            </a:xfrm>
            <a:custGeom>
              <a:avLst/>
              <a:gdLst>
                <a:gd name="connsiteX0" fmla="*/ 27057 w 14570"/>
                <a:gd name="connsiteY0" fmla="*/ 70599 h 65370"/>
                <a:gd name="connsiteX1" fmla="*/ 27057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7057" y="70599"/>
                  </a:moveTo>
                  <a:lnTo>
                    <a:pt x="27057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621">
              <a:extLst>
                <a:ext uri="{FF2B5EF4-FFF2-40B4-BE49-F238E27FC236}">
                  <a16:creationId xmlns:a16="http://schemas.microsoft.com/office/drawing/2014/main" id="{AD60B13B-749A-6547-A8CF-3ECB9B4B04E8}"/>
                </a:ext>
              </a:extLst>
            </p:cNvPr>
            <p:cNvSpPr/>
            <p:nvPr/>
          </p:nvSpPr>
          <p:spPr>
            <a:xfrm>
              <a:off x="4252629" y="3109629"/>
              <a:ext cx="14570" cy="65370"/>
            </a:xfrm>
            <a:custGeom>
              <a:avLst/>
              <a:gdLst>
                <a:gd name="connsiteX0" fmla="*/ 17558 w 14570"/>
                <a:gd name="connsiteY0" fmla="*/ 70599 h 65370"/>
                <a:gd name="connsiteX1" fmla="*/ 175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7558" y="70599"/>
                  </a:moveTo>
                  <a:lnTo>
                    <a:pt x="175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622">
              <a:extLst>
                <a:ext uri="{FF2B5EF4-FFF2-40B4-BE49-F238E27FC236}">
                  <a16:creationId xmlns:a16="http://schemas.microsoft.com/office/drawing/2014/main" id="{65726D49-5139-CE4A-9830-1176828AB227}"/>
                </a:ext>
              </a:extLst>
            </p:cNvPr>
            <p:cNvSpPr/>
            <p:nvPr/>
          </p:nvSpPr>
          <p:spPr>
            <a:xfrm>
              <a:off x="4405029" y="3109629"/>
              <a:ext cx="14570" cy="65370"/>
            </a:xfrm>
            <a:custGeom>
              <a:avLst/>
              <a:gdLst>
                <a:gd name="connsiteX0" fmla="*/ 20758 w 14570"/>
                <a:gd name="connsiteY0" fmla="*/ 70599 h 65370"/>
                <a:gd name="connsiteX1" fmla="*/ 2075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758" y="70599"/>
                  </a:moveTo>
                  <a:lnTo>
                    <a:pt x="2075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623">
              <a:extLst>
                <a:ext uri="{FF2B5EF4-FFF2-40B4-BE49-F238E27FC236}">
                  <a16:creationId xmlns:a16="http://schemas.microsoft.com/office/drawing/2014/main" id="{4834B386-1CB1-754D-919D-B3866978BCBA}"/>
                </a:ext>
              </a:extLst>
            </p:cNvPr>
            <p:cNvSpPr/>
            <p:nvPr/>
          </p:nvSpPr>
          <p:spPr>
            <a:xfrm>
              <a:off x="4557429" y="3109629"/>
              <a:ext cx="14570" cy="65370"/>
            </a:xfrm>
            <a:custGeom>
              <a:avLst/>
              <a:gdLst>
                <a:gd name="connsiteX0" fmla="*/ 24252 w 14570"/>
                <a:gd name="connsiteY0" fmla="*/ 70599 h 65370"/>
                <a:gd name="connsiteX1" fmla="*/ 242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252" y="70599"/>
                  </a:moveTo>
                  <a:lnTo>
                    <a:pt x="242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624">
              <a:extLst>
                <a:ext uri="{FF2B5EF4-FFF2-40B4-BE49-F238E27FC236}">
                  <a16:creationId xmlns:a16="http://schemas.microsoft.com/office/drawing/2014/main" id="{E9467D2D-C4F5-5441-B4A8-7AEB933FC8E5}"/>
                </a:ext>
              </a:extLst>
            </p:cNvPr>
            <p:cNvSpPr/>
            <p:nvPr/>
          </p:nvSpPr>
          <p:spPr>
            <a:xfrm>
              <a:off x="4722529" y="3109629"/>
              <a:ext cx="14570" cy="65370"/>
            </a:xfrm>
            <a:custGeom>
              <a:avLst/>
              <a:gdLst>
                <a:gd name="connsiteX0" fmla="*/ 14752 w 14570"/>
                <a:gd name="connsiteY0" fmla="*/ 70599 h 65370"/>
                <a:gd name="connsiteX1" fmla="*/ 1475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4752" y="70599"/>
                  </a:moveTo>
                  <a:lnTo>
                    <a:pt x="1475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625">
              <a:extLst>
                <a:ext uri="{FF2B5EF4-FFF2-40B4-BE49-F238E27FC236}">
                  <a16:creationId xmlns:a16="http://schemas.microsoft.com/office/drawing/2014/main" id="{FFADD52F-EE74-C846-8295-B8729386F9DC}"/>
                </a:ext>
              </a:extLst>
            </p:cNvPr>
            <p:cNvSpPr/>
            <p:nvPr/>
          </p:nvSpPr>
          <p:spPr>
            <a:xfrm>
              <a:off x="4874929" y="3109629"/>
              <a:ext cx="14570" cy="65370"/>
            </a:xfrm>
            <a:custGeom>
              <a:avLst/>
              <a:gdLst>
                <a:gd name="connsiteX0" fmla="*/ 18241 w 14570"/>
                <a:gd name="connsiteY0" fmla="*/ 70599 h 65370"/>
                <a:gd name="connsiteX1" fmla="*/ 182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241" y="70599"/>
                  </a:moveTo>
                  <a:lnTo>
                    <a:pt x="182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626">
              <a:extLst>
                <a:ext uri="{FF2B5EF4-FFF2-40B4-BE49-F238E27FC236}">
                  <a16:creationId xmlns:a16="http://schemas.microsoft.com/office/drawing/2014/main" id="{AEB17C77-A534-114F-A22A-4B01FB453280}"/>
                </a:ext>
              </a:extLst>
            </p:cNvPr>
            <p:cNvSpPr/>
            <p:nvPr/>
          </p:nvSpPr>
          <p:spPr>
            <a:xfrm>
              <a:off x="5027329" y="3109629"/>
              <a:ext cx="14570" cy="65370"/>
            </a:xfrm>
            <a:custGeom>
              <a:avLst/>
              <a:gdLst>
                <a:gd name="connsiteX0" fmla="*/ 21441 w 14570"/>
                <a:gd name="connsiteY0" fmla="*/ 70599 h 65370"/>
                <a:gd name="connsiteX1" fmla="*/ 2144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1441" y="70599"/>
                  </a:moveTo>
                  <a:lnTo>
                    <a:pt x="2144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627">
              <a:extLst>
                <a:ext uri="{FF2B5EF4-FFF2-40B4-BE49-F238E27FC236}">
                  <a16:creationId xmlns:a16="http://schemas.microsoft.com/office/drawing/2014/main" id="{A7998975-EA24-8F47-B23A-FAD4BD6E8E98}"/>
                </a:ext>
              </a:extLst>
            </p:cNvPr>
            <p:cNvSpPr/>
            <p:nvPr/>
          </p:nvSpPr>
          <p:spPr>
            <a:xfrm>
              <a:off x="5179729" y="3109629"/>
              <a:ext cx="14570" cy="65370"/>
            </a:xfrm>
            <a:custGeom>
              <a:avLst/>
              <a:gdLst>
                <a:gd name="connsiteX0" fmla="*/ 24642 w 14570"/>
                <a:gd name="connsiteY0" fmla="*/ 70599 h 65370"/>
                <a:gd name="connsiteX1" fmla="*/ 2464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4642" y="70599"/>
                  </a:moveTo>
                  <a:lnTo>
                    <a:pt x="2464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628">
              <a:extLst>
                <a:ext uri="{FF2B5EF4-FFF2-40B4-BE49-F238E27FC236}">
                  <a16:creationId xmlns:a16="http://schemas.microsoft.com/office/drawing/2014/main" id="{E1B18A3B-D4E7-DC47-A787-B908BCC06ED2}"/>
                </a:ext>
              </a:extLst>
            </p:cNvPr>
            <p:cNvSpPr/>
            <p:nvPr/>
          </p:nvSpPr>
          <p:spPr>
            <a:xfrm>
              <a:off x="5344829" y="3109629"/>
              <a:ext cx="14570" cy="65370"/>
            </a:xfrm>
            <a:custGeom>
              <a:avLst/>
              <a:gdLst>
                <a:gd name="connsiteX0" fmla="*/ 15435 w 14570"/>
                <a:gd name="connsiteY0" fmla="*/ 70599 h 65370"/>
                <a:gd name="connsiteX1" fmla="*/ 15435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5435" y="70599"/>
                  </a:moveTo>
                  <a:lnTo>
                    <a:pt x="15435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629">
              <a:extLst>
                <a:ext uri="{FF2B5EF4-FFF2-40B4-BE49-F238E27FC236}">
                  <a16:creationId xmlns:a16="http://schemas.microsoft.com/office/drawing/2014/main" id="{9E205799-49D7-F241-B6F8-7989B0020175}"/>
                </a:ext>
              </a:extLst>
            </p:cNvPr>
            <p:cNvSpPr/>
            <p:nvPr/>
          </p:nvSpPr>
          <p:spPr>
            <a:xfrm>
              <a:off x="5497229" y="3109629"/>
              <a:ext cx="14570" cy="65370"/>
            </a:xfrm>
            <a:custGeom>
              <a:avLst/>
              <a:gdLst>
                <a:gd name="connsiteX0" fmla="*/ 18636 w 14570"/>
                <a:gd name="connsiteY0" fmla="*/ 70599 h 65370"/>
                <a:gd name="connsiteX1" fmla="*/ 18636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8636" y="70599"/>
                  </a:moveTo>
                  <a:lnTo>
                    <a:pt x="18636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0">
              <a:extLst>
                <a:ext uri="{FF2B5EF4-FFF2-40B4-BE49-F238E27FC236}">
                  <a16:creationId xmlns:a16="http://schemas.microsoft.com/office/drawing/2014/main" id="{5C9BEA90-27B9-414B-90CF-33DACDC512A5}"/>
                </a:ext>
              </a:extLst>
            </p:cNvPr>
            <p:cNvSpPr/>
            <p:nvPr/>
          </p:nvSpPr>
          <p:spPr>
            <a:xfrm>
              <a:off x="5649629" y="3109629"/>
              <a:ext cx="14570" cy="65370"/>
            </a:xfrm>
            <a:custGeom>
              <a:avLst/>
              <a:gdLst>
                <a:gd name="connsiteX0" fmla="*/ 22129 w 14570"/>
                <a:gd name="connsiteY0" fmla="*/ 70599 h 65370"/>
                <a:gd name="connsiteX1" fmla="*/ 22129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129" y="70599"/>
                  </a:moveTo>
                  <a:lnTo>
                    <a:pt x="22129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631">
              <a:extLst>
                <a:ext uri="{FF2B5EF4-FFF2-40B4-BE49-F238E27FC236}">
                  <a16:creationId xmlns:a16="http://schemas.microsoft.com/office/drawing/2014/main" id="{70B8B685-8152-3049-8F6C-180F03F722E4}"/>
                </a:ext>
              </a:extLst>
            </p:cNvPr>
            <p:cNvSpPr/>
            <p:nvPr/>
          </p:nvSpPr>
          <p:spPr>
            <a:xfrm>
              <a:off x="5802029" y="3109629"/>
              <a:ext cx="14570" cy="65370"/>
            </a:xfrm>
            <a:custGeom>
              <a:avLst/>
              <a:gdLst>
                <a:gd name="connsiteX0" fmla="*/ 25330 w 14570"/>
                <a:gd name="connsiteY0" fmla="*/ 70599 h 65370"/>
                <a:gd name="connsiteX1" fmla="*/ 25330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5330" y="70599"/>
                  </a:moveTo>
                  <a:lnTo>
                    <a:pt x="25330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632">
              <a:extLst>
                <a:ext uri="{FF2B5EF4-FFF2-40B4-BE49-F238E27FC236}">
                  <a16:creationId xmlns:a16="http://schemas.microsoft.com/office/drawing/2014/main" id="{A45A6621-2858-D644-8A8B-3672C63C5E73}"/>
                </a:ext>
              </a:extLst>
            </p:cNvPr>
            <p:cNvSpPr/>
            <p:nvPr/>
          </p:nvSpPr>
          <p:spPr>
            <a:xfrm>
              <a:off x="5967129" y="3109629"/>
              <a:ext cx="14570" cy="65370"/>
            </a:xfrm>
            <a:custGeom>
              <a:avLst/>
              <a:gdLst>
                <a:gd name="connsiteX0" fmla="*/ 16123 w 14570"/>
                <a:gd name="connsiteY0" fmla="*/ 70599 h 65370"/>
                <a:gd name="connsiteX1" fmla="*/ 16123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123" y="70599"/>
                  </a:moveTo>
                  <a:lnTo>
                    <a:pt x="16123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633">
              <a:extLst>
                <a:ext uri="{FF2B5EF4-FFF2-40B4-BE49-F238E27FC236}">
                  <a16:creationId xmlns:a16="http://schemas.microsoft.com/office/drawing/2014/main" id="{0A10C578-6AB9-DC40-A13D-33044533C976}"/>
                </a:ext>
              </a:extLst>
            </p:cNvPr>
            <p:cNvSpPr/>
            <p:nvPr/>
          </p:nvSpPr>
          <p:spPr>
            <a:xfrm>
              <a:off x="6119529" y="3109629"/>
              <a:ext cx="14570" cy="65370"/>
            </a:xfrm>
            <a:custGeom>
              <a:avLst/>
              <a:gdLst>
                <a:gd name="connsiteX0" fmla="*/ 19324 w 14570"/>
                <a:gd name="connsiteY0" fmla="*/ 70599 h 65370"/>
                <a:gd name="connsiteX1" fmla="*/ 193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9324" y="70599"/>
                  </a:moveTo>
                  <a:lnTo>
                    <a:pt x="193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634">
              <a:extLst>
                <a:ext uri="{FF2B5EF4-FFF2-40B4-BE49-F238E27FC236}">
                  <a16:creationId xmlns:a16="http://schemas.microsoft.com/office/drawing/2014/main" id="{8FB5C13C-57BA-F348-96AE-D0B201FF164B}"/>
                </a:ext>
              </a:extLst>
            </p:cNvPr>
            <p:cNvSpPr/>
            <p:nvPr/>
          </p:nvSpPr>
          <p:spPr>
            <a:xfrm>
              <a:off x="6271929" y="3109629"/>
              <a:ext cx="14570" cy="65370"/>
            </a:xfrm>
            <a:custGeom>
              <a:avLst/>
              <a:gdLst>
                <a:gd name="connsiteX0" fmla="*/ 22524 w 14570"/>
                <a:gd name="connsiteY0" fmla="*/ 70599 h 65370"/>
                <a:gd name="connsiteX1" fmla="*/ 22524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2524" y="70599"/>
                  </a:moveTo>
                  <a:lnTo>
                    <a:pt x="22524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635">
              <a:extLst>
                <a:ext uri="{FF2B5EF4-FFF2-40B4-BE49-F238E27FC236}">
                  <a16:creationId xmlns:a16="http://schemas.microsoft.com/office/drawing/2014/main" id="{6CDE5226-6B66-7545-AA92-314C471B988B}"/>
                </a:ext>
              </a:extLst>
            </p:cNvPr>
            <p:cNvSpPr/>
            <p:nvPr/>
          </p:nvSpPr>
          <p:spPr>
            <a:xfrm>
              <a:off x="6424329" y="3109629"/>
              <a:ext cx="14570" cy="65370"/>
            </a:xfrm>
            <a:custGeom>
              <a:avLst/>
              <a:gdLst>
                <a:gd name="connsiteX0" fmla="*/ 26028 w 14570"/>
                <a:gd name="connsiteY0" fmla="*/ 70599 h 65370"/>
                <a:gd name="connsiteX1" fmla="*/ 260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6028" y="70599"/>
                  </a:moveTo>
                  <a:lnTo>
                    <a:pt x="260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36">
              <a:extLst>
                <a:ext uri="{FF2B5EF4-FFF2-40B4-BE49-F238E27FC236}">
                  <a16:creationId xmlns:a16="http://schemas.microsoft.com/office/drawing/2014/main" id="{84E34833-2C4F-5446-ABD1-A40B317FA6BB}"/>
                </a:ext>
              </a:extLst>
            </p:cNvPr>
            <p:cNvSpPr/>
            <p:nvPr/>
          </p:nvSpPr>
          <p:spPr>
            <a:xfrm>
              <a:off x="6589429" y="3109629"/>
              <a:ext cx="14570" cy="65370"/>
            </a:xfrm>
            <a:custGeom>
              <a:avLst/>
              <a:gdLst>
                <a:gd name="connsiteX0" fmla="*/ 16528 w 14570"/>
                <a:gd name="connsiteY0" fmla="*/ 70599 h 65370"/>
                <a:gd name="connsiteX1" fmla="*/ 16528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16528" y="70599"/>
                  </a:moveTo>
                  <a:lnTo>
                    <a:pt x="16528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637">
              <a:extLst>
                <a:ext uri="{FF2B5EF4-FFF2-40B4-BE49-F238E27FC236}">
                  <a16:creationId xmlns:a16="http://schemas.microsoft.com/office/drawing/2014/main" id="{4BEC7E7A-4C94-264D-BB9F-9161B5CA5F50}"/>
                </a:ext>
              </a:extLst>
            </p:cNvPr>
            <p:cNvSpPr/>
            <p:nvPr/>
          </p:nvSpPr>
          <p:spPr>
            <a:xfrm>
              <a:off x="6741829" y="3109629"/>
              <a:ext cx="14570" cy="65370"/>
            </a:xfrm>
            <a:custGeom>
              <a:avLst/>
              <a:gdLst>
                <a:gd name="connsiteX0" fmla="*/ 20022 w 14570"/>
                <a:gd name="connsiteY0" fmla="*/ 70599 h 65370"/>
                <a:gd name="connsiteX1" fmla="*/ 20022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0022" y="70599"/>
                  </a:moveTo>
                  <a:lnTo>
                    <a:pt x="20022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638">
              <a:extLst>
                <a:ext uri="{FF2B5EF4-FFF2-40B4-BE49-F238E27FC236}">
                  <a16:creationId xmlns:a16="http://schemas.microsoft.com/office/drawing/2014/main" id="{D89C3322-FE7D-744E-89E8-BEA956D522DC}"/>
                </a:ext>
              </a:extLst>
            </p:cNvPr>
            <p:cNvSpPr/>
            <p:nvPr/>
          </p:nvSpPr>
          <p:spPr>
            <a:xfrm>
              <a:off x="6894229" y="3109629"/>
              <a:ext cx="14570" cy="65370"/>
            </a:xfrm>
            <a:custGeom>
              <a:avLst/>
              <a:gdLst>
                <a:gd name="connsiteX0" fmla="*/ 23221 w 14570"/>
                <a:gd name="connsiteY0" fmla="*/ 70599 h 65370"/>
                <a:gd name="connsiteX1" fmla="*/ 23221 w 14570"/>
                <a:gd name="connsiteY1" fmla="*/ 22046 h 6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70" h="65370">
                  <a:moveTo>
                    <a:pt x="23221" y="70599"/>
                  </a:moveTo>
                  <a:lnTo>
                    <a:pt x="23221" y="22046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639">
              <a:extLst>
                <a:ext uri="{FF2B5EF4-FFF2-40B4-BE49-F238E27FC236}">
                  <a16:creationId xmlns:a16="http://schemas.microsoft.com/office/drawing/2014/main" id="{56EE1CDA-D516-934C-A631-5ADC9EACA109}"/>
                </a:ext>
              </a:extLst>
            </p:cNvPr>
            <p:cNvSpPr/>
            <p:nvPr/>
          </p:nvSpPr>
          <p:spPr>
            <a:xfrm>
              <a:off x="2220629" y="3020729"/>
              <a:ext cx="65370" cy="14570"/>
            </a:xfrm>
            <a:custGeom>
              <a:avLst/>
              <a:gdLst>
                <a:gd name="connsiteX0" fmla="*/ 25290 w 65370"/>
                <a:gd name="connsiteY0" fmla="*/ 23493 h 14570"/>
                <a:gd name="connsiteX1" fmla="*/ 73545 w 65370"/>
                <a:gd name="connsiteY1" fmla="*/ 23493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3493"/>
                  </a:moveTo>
                  <a:lnTo>
                    <a:pt x="73545" y="23493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640">
              <a:extLst>
                <a:ext uri="{FF2B5EF4-FFF2-40B4-BE49-F238E27FC236}">
                  <a16:creationId xmlns:a16="http://schemas.microsoft.com/office/drawing/2014/main" id="{479B821C-A7E9-0043-997D-79EFB7238232}"/>
                </a:ext>
              </a:extLst>
            </p:cNvPr>
            <p:cNvSpPr/>
            <p:nvPr/>
          </p:nvSpPr>
          <p:spPr>
            <a:xfrm>
              <a:off x="2220629" y="2741329"/>
              <a:ext cx="65370" cy="14570"/>
            </a:xfrm>
            <a:custGeom>
              <a:avLst/>
              <a:gdLst>
                <a:gd name="connsiteX0" fmla="*/ 25290 w 65370"/>
                <a:gd name="connsiteY0" fmla="*/ 22407 h 14570"/>
                <a:gd name="connsiteX1" fmla="*/ 73545 w 65370"/>
                <a:gd name="connsiteY1" fmla="*/ 2240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2407"/>
                  </a:moveTo>
                  <a:lnTo>
                    <a:pt x="73545" y="2240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641">
              <a:extLst>
                <a:ext uri="{FF2B5EF4-FFF2-40B4-BE49-F238E27FC236}">
                  <a16:creationId xmlns:a16="http://schemas.microsoft.com/office/drawing/2014/main" id="{CBEAFDD4-6C64-4442-A518-EC0B412F0669}"/>
                </a:ext>
              </a:extLst>
            </p:cNvPr>
            <p:cNvSpPr/>
            <p:nvPr/>
          </p:nvSpPr>
          <p:spPr>
            <a:xfrm>
              <a:off x="2220629" y="2461929"/>
              <a:ext cx="65370" cy="14570"/>
            </a:xfrm>
            <a:custGeom>
              <a:avLst/>
              <a:gdLst>
                <a:gd name="connsiteX0" fmla="*/ 25290 w 65370"/>
                <a:gd name="connsiteY0" fmla="*/ 21604 h 14570"/>
                <a:gd name="connsiteX1" fmla="*/ 73545 w 65370"/>
                <a:gd name="connsiteY1" fmla="*/ 21604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1604"/>
                  </a:moveTo>
                  <a:lnTo>
                    <a:pt x="73545" y="21604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642">
              <a:extLst>
                <a:ext uri="{FF2B5EF4-FFF2-40B4-BE49-F238E27FC236}">
                  <a16:creationId xmlns:a16="http://schemas.microsoft.com/office/drawing/2014/main" id="{62C0786A-7833-0049-B106-B00F33225412}"/>
                </a:ext>
              </a:extLst>
            </p:cNvPr>
            <p:cNvSpPr/>
            <p:nvPr/>
          </p:nvSpPr>
          <p:spPr>
            <a:xfrm>
              <a:off x="2220629" y="2182529"/>
              <a:ext cx="65370" cy="14570"/>
            </a:xfrm>
            <a:custGeom>
              <a:avLst/>
              <a:gdLst>
                <a:gd name="connsiteX0" fmla="*/ 25290 w 65370"/>
                <a:gd name="connsiteY0" fmla="*/ 20518 h 14570"/>
                <a:gd name="connsiteX1" fmla="*/ 73545 w 65370"/>
                <a:gd name="connsiteY1" fmla="*/ 2051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20518"/>
                  </a:moveTo>
                  <a:lnTo>
                    <a:pt x="73545" y="2051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643">
              <a:extLst>
                <a:ext uri="{FF2B5EF4-FFF2-40B4-BE49-F238E27FC236}">
                  <a16:creationId xmlns:a16="http://schemas.microsoft.com/office/drawing/2014/main" id="{CC879299-9BAD-164A-A2BF-360BBA46D300}"/>
                </a:ext>
              </a:extLst>
            </p:cNvPr>
            <p:cNvSpPr/>
            <p:nvPr/>
          </p:nvSpPr>
          <p:spPr>
            <a:xfrm>
              <a:off x="2220629" y="1903129"/>
              <a:ext cx="65370" cy="14570"/>
            </a:xfrm>
            <a:custGeom>
              <a:avLst/>
              <a:gdLst>
                <a:gd name="connsiteX0" fmla="*/ 25290 w 65370"/>
                <a:gd name="connsiteY0" fmla="*/ 19427 h 14570"/>
                <a:gd name="connsiteX1" fmla="*/ 73545 w 65370"/>
                <a:gd name="connsiteY1" fmla="*/ 19427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9427"/>
                  </a:moveTo>
                  <a:lnTo>
                    <a:pt x="73545" y="19427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644">
              <a:extLst>
                <a:ext uri="{FF2B5EF4-FFF2-40B4-BE49-F238E27FC236}">
                  <a16:creationId xmlns:a16="http://schemas.microsoft.com/office/drawing/2014/main" id="{FCBDB4A6-A325-484A-851C-1F7E5CC48AB1}"/>
                </a:ext>
              </a:extLst>
            </p:cNvPr>
            <p:cNvSpPr/>
            <p:nvPr/>
          </p:nvSpPr>
          <p:spPr>
            <a:xfrm>
              <a:off x="2220629" y="1623729"/>
              <a:ext cx="65370" cy="14570"/>
            </a:xfrm>
            <a:custGeom>
              <a:avLst/>
              <a:gdLst>
                <a:gd name="connsiteX0" fmla="*/ 25290 w 65370"/>
                <a:gd name="connsiteY0" fmla="*/ 18629 h 14570"/>
                <a:gd name="connsiteX1" fmla="*/ 73545 w 65370"/>
                <a:gd name="connsiteY1" fmla="*/ 1862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8629"/>
                  </a:moveTo>
                  <a:lnTo>
                    <a:pt x="73545" y="1862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645">
              <a:extLst>
                <a:ext uri="{FF2B5EF4-FFF2-40B4-BE49-F238E27FC236}">
                  <a16:creationId xmlns:a16="http://schemas.microsoft.com/office/drawing/2014/main" id="{5DC637BA-D1B5-7E4E-AC1B-E7E5BB50FA1A}"/>
                </a:ext>
              </a:extLst>
            </p:cNvPr>
            <p:cNvSpPr/>
            <p:nvPr/>
          </p:nvSpPr>
          <p:spPr>
            <a:xfrm>
              <a:off x="2220629" y="1344329"/>
              <a:ext cx="65370" cy="14570"/>
            </a:xfrm>
            <a:custGeom>
              <a:avLst/>
              <a:gdLst>
                <a:gd name="connsiteX0" fmla="*/ 25290 w 65370"/>
                <a:gd name="connsiteY0" fmla="*/ 17538 h 14570"/>
                <a:gd name="connsiteX1" fmla="*/ 73545 w 65370"/>
                <a:gd name="connsiteY1" fmla="*/ 17538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7538"/>
                  </a:moveTo>
                  <a:lnTo>
                    <a:pt x="73545" y="17538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646">
              <a:extLst>
                <a:ext uri="{FF2B5EF4-FFF2-40B4-BE49-F238E27FC236}">
                  <a16:creationId xmlns:a16="http://schemas.microsoft.com/office/drawing/2014/main" id="{940FAE9B-3592-FF40-A8B5-A2D08B9A3F15}"/>
                </a:ext>
              </a:extLst>
            </p:cNvPr>
            <p:cNvSpPr/>
            <p:nvPr/>
          </p:nvSpPr>
          <p:spPr>
            <a:xfrm>
              <a:off x="2220629" y="1064929"/>
              <a:ext cx="65370" cy="14570"/>
            </a:xfrm>
            <a:custGeom>
              <a:avLst/>
              <a:gdLst>
                <a:gd name="connsiteX0" fmla="*/ 25290 w 65370"/>
                <a:gd name="connsiteY0" fmla="*/ 16740 h 14570"/>
                <a:gd name="connsiteX1" fmla="*/ 73545 w 65370"/>
                <a:gd name="connsiteY1" fmla="*/ 1674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6740"/>
                  </a:moveTo>
                  <a:lnTo>
                    <a:pt x="73545" y="16740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647">
              <a:extLst>
                <a:ext uri="{FF2B5EF4-FFF2-40B4-BE49-F238E27FC236}">
                  <a16:creationId xmlns:a16="http://schemas.microsoft.com/office/drawing/2014/main" id="{D8F0B2A5-9081-7C46-BE2D-906F65C31763}"/>
                </a:ext>
              </a:extLst>
            </p:cNvPr>
            <p:cNvSpPr/>
            <p:nvPr/>
          </p:nvSpPr>
          <p:spPr>
            <a:xfrm>
              <a:off x="2220629" y="785529"/>
              <a:ext cx="65370" cy="14570"/>
            </a:xfrm>
            <a:custGeom>
              <a:avLst/>
              <a:gdLst>
                <a:gd name="connsiteX0" fmla="*/ 25290 w 65370"/>
                <a:gd name="connsiteY0" fmla="*/ 15649 h 14570"/>
                <a:gd name="connsiteX1" fmla="*/ 73545 w 65370"/>
                <a:gd name="connsiteY1" fmla="*/ 15649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5649"/>
                  </a:moveTo>
                  <a:lnTo>
                    <a:pt x="73545" y="15649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648">
              <a:extLst>
                <a:ext uri="{FF2B5EF4-FFF2-40B4-BE49-F238E27FC236}">
                  <a16:creationId xmlns:a16="http://schemas.microsoft.com/office/drawing/2014/main" id="{6DFD4E1E-58AC-8945-AAA8-67C3A5762558}"/>
                </a:ext>
              </a:extLst>
            </p:cNvPr>
            <p:cNvSpPr/>
            <p:nvPr/>
          </p:nvSpPr>
          <p:spPr>
            <a:xfrm>
              <a:off x="2220629" y="506129"/>
              <a:ext cx="65370" cy="14570"/>
            </a:xfrm>
            <a:custGeom>
              <a:avLst/>
              <a:gdLst>
                <a:gd name="connsiteX0" fmla="*/ 25290 w 65370"/>
                <a:gd name="connsiteY0" fmla="*/ 14851 h 14570"/>
                <a:gd name="connsiteX1" fmla="*/ 73545 w 65370"/>
                <a:gd name="connsiteY1" fmla="*/ 14851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70" h="14570">
                  <a:moveTo>
                    <a:pt x="25290" y="14851"/>
                  </a:moveTo>
                  <a:lnTo>
                    <a:pt x="73545" y="14851"/>
                  </a:lnTo>
                </a:path>
              </a:pathLst>
            </a:custGeom>
            <a:ln w="9749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649">
              <a:extLst>
                <a:ext uri="{FF2B5EF4-FFF2-40B4-BE49-F238E27FC236}">
                  <a16:creationId xmlns:a16="http://schemas.microsoft.com/office/drawing/2014/main" id="{07C49B1E-94E1-914F-89DA-AB4AD2C2A70D}"/>
                </a:ext>
              </a:extLst>
            </p:cNvPr>
            <p:cNvSpPr/>
            <p:nvPr/>
          </p:nvSpPr>
          <p:spPr>
            <a:xfrm>
              <a:off x="2385675" y="3033375"/>
              <a:ext cx="167024" cy="141624"/>
            </a:xfrm>
            <a:custGeom>
              <a:avLst/>
              <a:gdLst>
                <a:gd name="connsiteX0" fmla="*/ 15844 w 167024"/>
                <a:gd name="connsiteY0" fmla="*/ 147144 h 141624"/>
                <a:gd name="connsiteX1" fmla="*/ 15844 w 167024"/>
                <a:gd name="connsiteY1" fmla="*/ 20206 h 141624"/>
                <a:gd name="connsiteX2" fmla="*/ 171445 w 167024"/>
                <a:gd name="connsiteY2" fmla="*/ 20206 h 141624"/>
                <a:gd name="connsiteX3" fmla="*/ 171445 w 1670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41624">
                  <a:moveTo>
                    <a:pt x="15844" y="147144"/>
                  </a:moveTo>
                  <a:lnTo>
                    <a:pt x="15844" y="20206"/>
                  </a:lnTo>
                  <a:lnTo>
                    <a:pt x="171445" y="20206"/>
                  </a:lnTo>
                  <a:lnTo>
                    <a:pt x="171445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650">
              <a:extLst>
                <a:ext uri="{FF2B5EF4-FFF2-40B4-BE49-F238E27FC236}">
                  <a16:creationId xmlns:a16="http://schemas.microsoft.com/office/drawing/2014/main" id="{D1F999C7-88B9-E54A-B921-A71564733C22}"/>
                </a:ext>
              </a:extLst>
            </p:cNvPr>
            <p:cNvSpPr/>
            <p:nvPr/>
          </p:nvSpPr>
          <p:spPr>
            <a:xfrm>
              <a:off x="5801976" y="3033375"/>
              <a:ext cx="179724" cy="141624"/>
            </a:xfrm>
            <a:custGeom>
              <a:avLst/>
              <a:gdLst>
                <a:gd name="connsiteX0" fmla="*/ 25383 w 179724"/>
                <a:gd name="connsiteY0" fmla="*/ 147144 h 141624"/>
                <a:gd name="connsiteX1" fmla="*/ 25383 w 179724"/>
                <a:gd name="connsiteY1" fmla="*/ 18744 h 141624"/>
                <a:gd name="connsiteX2" fmla="*/ 181276 w 179724"/>
                <a:gd name="connsiteY2" fmla="*/ 18744 h 141624"/>
                <a:gd name="connsiteX3" fmla="*/ 181276 w 179724"/>
                <a:gd name="connsiteY3" fmla="*/ 147144 h 14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41624">
                  <a:moveTo>
                    <a:pt x="25383" y="147144"/>
                  </a:moveTo>
                  <a:lnTo>
                    <a:pt x="25383" y="18744"/>
                  </a:lnTo>
                  <a:lnTo>
                    <a:pt x="181276" y="18744"/>
                  </a:lnTo>
                  <a:lnTo>
                    <a:pt x="181276" y="147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651">
              <a:extLst>
                <a:ext uri="{FF2B5EF4-FFF2-40B4-BE49-F238E27FC236}">
                  <a16:creationId xmlns:a16="http://schemas.microsoft.com/office/drawing/2014/main" id="{2756B330-E360-6040-9944-C5D69B78787C}"/>
                </a:ext>
              </a:extLst>
            </p:cNvPr>
            <p:cNvSpPr/>
            <p:nvPr/>
          </p:nvSpPr>
          <p:spPr>
            <a:xfrm>
              <a:off x="3465176" y="2995275"/>
              <a:ext cx="179724" cy="179724"/>
            </a:xfrm>
            <a:custGeom>
              <a:avLst/>
              <a:gdLst>
                <a:gd name="connsiteX0" fmla="*/ 26422 w 179724"/>
                <a:gd name="connsiteY0" fmla="*/ 185244 h 179724"/>
                <a:gd name="connsiteX1" fmla="*/ 26422 w 179724"/>
                <a:gd name="connsiteY1" fmla="*/ 24963 h 179724"/>
                <a:gd name="connsiteX2" fmla="*/ 182023 w 179724"/>
                <a:gd name="connsiteY2" fmla="*/ 24963 h 179724"/>
                <a:gd name="connsiteX3" fmla="*/ 182023 w 1797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179724">
                  <a:moveTo>
                    <a:pt x="26422" y="185244"/>
                  </a:moveTo>
                  <a:lnTo>
                    <a:pt x="26422" y="24963"/>
                  </a:lnTo>
                  <a:lnTo>
                    <a:pt x="182023" y="24963"/>
                  </a:lnTo>
                  <a:lnTo>
                    <a:pt x="182023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652">
              <a:extLst>
                <a:ext uri="{FF2B5EF4-FFF2-40B4-BE49-F238E27FC236}">
                  <a16:creationId xmlns:a16="http://schemas.microsoft.com/office/drawing/2014/main" id="{4B0494BF-5E9A-3444-AF0B-E3608D96EB26}"/>
                </a:ext>
              </a:extLst>
            </p:cNvPr>
            <p:cNvSpPr/>
            <p:nvPr/>
          </p:nvSpPr>
          <p:spPr>
            <a:xfrm>
              <a:off x="4252576" y="2995275"/>
              <a:ext cx="167024" cy="179724"/>
            </a:xfrm>
            <a:custGeom>
              <a:avLst/>
              <a:gdLst>
                <a:gd name="connsiteX0" fmla="*/ 17611 w 167024"/>
                <a:gd name="connsiteY0" fmla="*/ 185244 h 179724"/>
                <a:gd name="connsiteX1" fmla="*/ 17611 w 167024"/>
                <a:gd name="connsiteY1" fmla="*/ 20283 h 179724"/>
                <a:gd name="connsiteX2" fmla="*/ 173211 w 167024"/>
                <a:gd name="connsiteY2" fmla="*/ 20283 h 179724"/>
                <a:gd name="connsiteX3" fmla="*/ 173211 w 167024"/>
                <a:gd name="connsiteY3" fmla="*/ 185244 h 1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79724">
                  <a:moveTo>
                    <a:pt x="17611" y="185244"/>
                  </a:moveTo>
                  <a:lnTo>
                    <a:pt x="17611" y="20283"/>
                  </a:lnTo>
                  <a:lnTo>
                    <a:pt x="173211" y="20283"/>
                  </a:lnTo>
                  <a:lnTo>
                    <a:pt x="173211" y="185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653">
              <a:extLst>
                <a:ext uri="{FF2B5EF4-FFF2-40B4-BE49-F238E27FC236}">
                  <a16:creationId xmlns:a16="http://schemas.microsoft.com/office/drawing/2014/main" id="{73D714CB-5429-8C41-8FD8-153405FCA45E}"/>
                </a:ext>
              </a:extLst>
            </p:cNvPr>
            <p:cNvSpPr/>
            <p:nvPr/>
          </p:nvSpPr>
          <p:spPr>
            <a:xfrm>
              <a:off x="3935076" y="2982575"/>
              <a:ext cx="167024" cy="192424"/>
            </a:xfrm>
            <a:custGeom>
              <a:avLst/>
              <a:gdLst>
                <a:gd name="connsiteX0" fmla="*/ 23617 w 167024"/>
                <a:gd name="connsiteY0" fmla="*/ 197944 h 192424"/>
                <a:gd name="connsiteX1" fmla="*/ 23617 w 167024"/>
                <a:gd name="connsiteY1" fmla="*/ 19237 h 192424"/>
                <a:gd name="connsiteX2" fmla="*/ 179510 w 167024"/>
                <a:gd name="connsiteY2" fmla="*/ 19237 h 192424"/>
                <a:gd name="connsiteX3" fmla="*/ 179510 w 167024"/>
                <a:gd name="connsiteY3" fmla="*/ 197944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192424">
                  <a:moveTo>
                    <a:pt x="23617" y="197944"/>
                  </a:moveTo>
                  <a:lnTo>
                    <a:pt x="23617" y="19237"/>
                  </a:lnTo>
                  <a:lnTo>
                    <a:pt x="179510" y="19237"/>
                  </a:lnTo>
                  <a:lnTo>
                    <a:pt x="179510" y="1979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654">
              <a:extLst>
                <a:ext uri="{FF2B5EF4-FFF2-40B4-BE49-F238E27FC236}">
                  <a16:creationId xmlns:a16="http://schemas.microsoft.com/office/drawing/2014/main" id="{675C9D96-0A55-804A-ACA9-BC43654A64DE}"/>
                </a:ext>
              </a:extLst>
            </p:cNvPr>
            <p:cNvSpPr/>
            <p:nvPr/>
          </p:nvSpPr>
          <p:spPr>
            <a:xfrm>
              <a:off x="2690475" y="2969875"/>
              <a:ext cx="167024" cy="205124"/>
            </a:xfrm>
            <a:custGeom>
              <a:avLst/>
              <a:gdLst>
                <a:gd name="connsiteX0" fmla="*/ 22534 w 167024"/>
                <a:gd name="connsiteY0" fmla="*/ 210644 h 205124"/>
                <a:gd name="connsiteX1" fmla="*/ 22534 w 167024"/>
                <a:gd name="connsiteY1" fmla="*/ 24922 h 205124"/>
                <a:gd name="connsiteX2" fmla="*/ 178134 w 167024"/>
                <a:gd name="connsiteY2" fmla="*/ 24922 h 205124"/>
                <a:gd name="connsiteX3" fmla="*/ 178134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22534" y="210644"/>
                  </a:moveTo>
                  <a:lnTo>
                    <a:pt x="22534" y="24922"/>
                  </a:lnTo>
                  <a:lnTo>
                    <a:pt x="178134" y="24922"/>
                  </a:lnTo>
                  <a:lnTo>
                    <a:pt x="178134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655">
              <a:extLst>
                <a:ext uri="{FF2B5EF4-FFF2-40B4-BE49-F238E27FC236}">
                  <a16:creationId xmlns:a16="http://schemas.microsoft.com/office/drawing/2014/main" id="{F31F37FD-528C-D048-B0B3-2C2074272CFA}"/>
                </a:ext>
              </a:extLst>
            </p:cNvPr>
            <p:cNvSpPr/>
            <p:nvPr/>
          </p:nvSpPr>
          <p:spPr>
            <a:xfrm>
              <a:off x="5497176" y="2969875"/>
              <a:ext cx="167024" cy="205124"/>
            </a:xfrm>
            <a:custGeom>
              <a:avLst/>
              <a:gdLst>
                <a:gd name="connsiteX0" fmla="*/ 18689 w 167024"/>
                <a:gd name="connsiteY0" fmla="*/ 210644 h 205124"/>
                <a:gd name="connsiteX1" fmla="*/ 18689 w 167024"/>
                <a:gd name="connsiteY1" fmla="*/ 20535 h 205124"/>
                <a:gd name="connsiteX2" fmla="*/ 174582 w 167024"/>
                <a:gd name="connsiteY2" fmla="*/ 20535 h 205124"/>
                <a:gd name="connsiteX3" fmla="*/ 174582 w 167024"/>
                <a:gd name="connsiteY3" fmla="*/ 210644 h 2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05124">
                  <a:moveTo>
                    <a:pt x="18689" y="210644"/>
                  </a:moveTo>
                  <a:lnTo>
                    <a:pt x="18689" y="20535"/>
                  </a:lnTo>
                  <a:lnTo>
                    <a:pt x="174582" y="20535"/>
                  </a:lnTo>
                  <a:lnTo>
                    <a:pt x="174582" y="2106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656">
              <a:extLst>
                <a:ext uri="{FF2B5EF4-FFF2-40B4-BE49-F238E27FC236}">
                  <a16:creationId xmlns:a16="http://schemas.microsoft.com/office/drawing/2014/main" id="{1D71E30C-4C35-D442-99DE-E42EFBD5FFDD}"/>
                </a:ext>
              </a:extLst>
            </p:cNvPr>
            <p:cNvSpPr/>
            <p:nvPr/>
          </p:nvSpPr>
          <p:spPr>
            <a:xfrm>
              <a:off x="5027276" y="2919075"/>
              <a:ext cx="167024" cy="255924"/>
            </a:xfrm>
            <a:custGeom>
              <a:avLst/>
              <a:gdLst>
                <a:gd name="connsiteX0" fmla="*/ 21494 w 167024"/>
                <a:gd name="connsiteY0" fmla="*/ 261444 h 255924"/>
                <a:gd name="connsiteX1" fmla="*/ 21494 w 167024"/>
                <a:gd name="connsiteY1" fmla="*/ 19853 h 255924"/>
                <a:gd name="connsiteX2" fmla="*/ 177095 w 167024"/>
                <a:gd name="connsiteY2" fmla="*/ 19853 h 255924"/>
                <a:gd name="connsiteX3" fmla="*/ 177095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21494" y="261444"/>
                  </a:moveTo>
                  <a:lnTo>
                    <a:pt x="21494" y="19853"/>
                  </a:lnTo>
                  <a:lnTo>
                    <a:pt x="177095" y="19853"/>
                  </a:lnTo>
                  <a:lnTo>
                    <a:pt x="177095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657">
              <a:extLst>
                <a:ext uri="{FF2B5EF4-FFF2-40B4-BE49-F238E27FC236}">
                  <a16:creationId xmlns:a16="http://schemas.microsoft.com/office/drawing/2014/main" id="{851D6CC6-A696-4A49-AE03-B5E81B6371C4}"/>
                </a:ext>
              </a:extLst>
            </p:cNvPr>
            <p:cNvSpPr/>
            <p:nvPr/>
          </p:nvSpPr>
          <p:spPr>
            <a:xfrm>
              <a:off x="6119476" y="2919075"/>
              <a:ext cx="167024" cy="255924"/>
            </a:xfrm>
            <a:custGeom>
              <a:avLst/>
              <a:gdLst>
                <a:gd name="connsiteX0" fmla="*/ 19377 w 167024"/>
                <a:gd name="connsiteY0" fmla="*/ 261444 h 255924"/>
                <a:gd name="connsiteX1" fmla="*/ 19377 w 167024"/>
                <a:gd name="connsiteY1" fmla="*/ 16343 h 255924"/>
                <a:gd name="connsiteX2" fmla="*/ 174978 w 167024"/>
                <a:gd name="connsiteY2" fmla="*/ 16343 h 255924"/>
                <a:gd name="connsiteX3" fmla="*/ 174978 w 167024"/>
                <a:gd name="connsiteY3" fmla="*/ 2614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255924">
                  <a:moveTo>
                    <a:pt x="19377" y="261444"/>
                  </a:moveTo>
                  <a:lnTo>
                    <a:pt x="19377" y="16343"/>
                  </a:lnTo>
                  <a:lnTo>
                    <a:pt x="174978" y="16343"/>
                  </a:lnTo>
                  <a:lnTo>
                    <a:pt x="174978" y="261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658">
              <a:extLst>
                <a:ext uri="{FF2B5EF4-FFF2-40B4-BE49-F238E27FC236}">
                  <a16:creationId xmlns:a16="http://schemas.microsoft.com/office/drawing/2014/main" id="{30D3612E-CD66-2944-A81F-7E8C3068336A}"/>
                </a:ext>
              </a:extLst>
            </p:cNvPr>
            <p:cNvSpPr/>
            <p:nvPr/>
          </p:nvSpPr>
          <p:spPr>
            <a:xfrm>
              <a:off x="4557376" y="2880975"/>
              <a:ext cx="179724" cy="294024"/>
            </a:xfrm>
            <a:custGeom>
              <a:avLst/>
              <a:gdLst>
                <a:gd name="connsiteX0" fmla="*/ 24305 w 179724"/>
                <a:gd name="connsiteY0" fmla="*/ 299544 h 294024"/>
                <a:gd name="connsiteX1" fmla="*/ 24305 w 179724"/>
                <a:gd name="connsiteY1" fmla="*/ 15543 h 294024"/>
                <a:gd name="connsiteX2" fmla="*/ 179905 w 179724"/>
                <a:gd name="connsiteY2" fmla="*/ 15543 h 294024"/>
                <a:gd name="connsiteX3" fmla="*/ 179905 w 179724"/>
                <a:gd name="connsiteY3" fmla="*/ 299544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24" h="294024">
                  <a:moveTo>
                    <a:pt x="24305" y="299544"/>
                  </a:moveTo>
                  <a:lnTo>
                    <a:pt x="24305" y="15543"/>
                  </a:lnTo>
                  <a:lnTo>
                    <a:pt x="179905" y="15543"/>
                  </a:lnTo>
                  <a:lnTo>
                    <a:pt x="179905" y="299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659">
              <a:extLst>
                <a:ext uri="{FF2B5EF4-FFF2-40B4-BE49-F238E27FC236}">
                  <a16:creationId xmlns:a16="http://schemas.microsoft.com/office/drawing/2014/main" id="{209DC141-3E4E-3144-A911-C43A631A4D39}"/>
                </a:ext>
              </a:extLst>
            </p:cNvPr>
            <p:cNvSpPr/>
            <p:nvPr/>
          </p:nvSpPr>
          <p:spPr>
            <a:xfrm>
              <a:off x="4011276" y="2880975"/>
              <a:ext cx="332124" cy="128924"/>
            </a:xfrm>
            <a:custGeom>
              <a:avLst/>
              <a:gdLst>
                <a:gd name="connsiteX0" fmla="*/ 25217 w 332124"/>
                <a:gd name="connsiteY0" fmla="*/ 120837 h 128924"/>
                <a:gd name="connsiteX1" fmla="*/ 25217 w 332124"/>
                <a:gd name="connsiteY1" fmla="*/ 15543 h 128924"/>
                <a:gd name="connsiteX2" fmla="*/ 336711 w 332124"/>
                <a:gd name="connsiteY2" fmla="*/ 15543 h 128924"/>
                <a:gd name="connsiteX3" fmla="*/ 336711 w 332124"/>
                <a:gd name="connsiteY3" fmla="*/ 134583 h 12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24" h="128924">
                  <a:moveTo>
                    <a:pt x="25217" y="120837"/>
                  </a:moveTo>
                  <a:lnTo>
                    <a:pt x="25217" y="15543"/>
                  </a:lnTo>
                  <a:lnTo>
                    <a:pt x="336711" y="15543"/>
                  </a:lnTo>
                  <a:lnTo>
                    <a:pt x="336711" y="13458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660">
              <a:extLst>
                <a:ext uri="{FF2B5EF4-FFF2-40B4-BE49-F238E27FC236}">
                  <a16:creationId xmlns:a16="http://schemas.microsoft.com/office/drawing/2014/main" id="{5D4344EF-A7D1-7446-A223-41CCA910DEE0}"/>
                </a:ext>
              </a:extLst>
            </p:cNvPr>
            <p:cNvSpPr/>
            <p:nvPr/>
          </p:nvSpPr>
          <p:spPr>
            <a:xfrm>
              <a:off x="3554076" y="2868275"/>
              <a:ext cx="243224" cy="306724"/>
            </a:xfrm>
            <a:custGeom>
              <a:avLst/>
              <a:gdLst>
                <a:gd name="connsiteX0" fmla="*/ 15323 w 243224"/>
                <a:gd name="connsiteY0" fmla="*/ 151963 h 306724"/>
                <a:gd name="connsiteX1" fmla="*/ 15323 w 243224"/>
                <a:gd name="connsiteY1" fmla="*/ 23563 h 306724"/>
                <a:gd name="connsiteX2" fmla="*/ 249016 w 243224"/>
                <a:gd name="connsiteY2" fmla="*/ 23563 h 306724"/>
                <a:gd name="connsiteX3" fmla="*/ 249016 w 243224"/>
                <a:gd name="connsiteY3" fmla="*/ 312244 h 30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306724">
                  <a:moveTo>
                    <a:pt x="15323" y="151963"/>
                  </a:moveTo>
                  <a:lnTo>
                    <a:pt x="15323" y="23563"/>
                  </a:lnTo>
                  <a:lnTo>
                    <a:pt x="249016" y="23563"/>
                  </a:lnTo>
                  <a:lnTo>
                    <a:pt x="249016" y="3122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661">
              <a:extLst>
                <a:ext uri="{FF2B5EF4-FFF2-40B4-BE49-F238E27FC236}">
                  <a16:creationId xmlns:a16="http://schemas.microsoft.com/office/drawing/2014/main" id="{FAD8179B-B21B-2D42-B1B0-4B627579CFB6}"/>
                </a:ext>
              </a:extLst>
            </p:cNvPr>
            <p:cNvSpPr/>
            <p:nvPr/>
          </p:nvSpPr>
          <p:spPr>
            <a:xfrm>
              <a:off x="5573376" y="2792075"/>
              <a:ext cx="319424" cy="255924"/>
            </a:xfrm>
            <a:custGeom>
              <a:avLst/>
              <a:gdLst>
                <a:gd name="connsiteX0" fmla="*/ 20582 w 319424"/>
                <a:gd name="connsiteY0" fmla="*/ 198335 h 255924"/>
                <a:gd name="connsiteX1" fmla="*/ 20582 w 319424"/>
                <a:gd name="connsiteY1" fmla="*/ 18160 h 255924"/>
                <a:gd name="connsiteX2" fmla="*/ 331784 w 319424"/>
                <a:gd name="connsiteY2" fmla="*/ 18160 h 255924"/>
                <a:gd name="connsiteX3" fmla="*/ 331784 w 319424"/>
                <a:gd name="connsiteY3" fmla="*/ 260044 h 25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255924">
                  <a:moveTo>
                    <a:pt x="20582" y="198335"/>
                  </a:moveTo>
                  <a:lnTo>
                    <a:pt x="20582" y="18160"/>
                  </a:lnTo>
                  <a:lnTo>
                    <a:pt x="331784" y="18160"/>
                  </a:lnTo>
                  <a:lnTo>
                    <a:pt x="331784" y="260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662">
              <a:extLst>
                <a:ext uri="{FF2B5EF4-FFF2-40B4-BE49-F238E27FC236}">
                  <a16:creationId xmlns:a16="http://schemas.microsoft.com/office/drawing/2014/main" id="{79A3D56B-24FF-1E41-A9B2-6A2F610DCD23}"/>
                </a:ext>
              </a:extLst>
            </p:cNvPr>
            <p:cNvSpPr/>
            <p:nvPr/>
          </p:nvSpPr>
          <p:spPr>
            <a:xfrm>
              <a:off x="3160375" y="2779375"/>
              <a:ext cx="167024" cy="395624"/>
            </a:xfrm>
            <a:custGeom>
              <a:avLst/>
              <a:gdLst>
                <a:gd name="connsiteX0" fmla="*/ 19728 w 167024"/>
                <a:gd name="connsiteY0" fmla="*/ 401144 h 395624"/>
                <a:gd name="connsiteX1" fmla="*/ 19728 w 167024"/>
                <a:gd name="connsiteY1" fmla="*/ 20336 h 395624"/>
                <a:gd name="connsiteX2" fmla="*/ 175329 w 167024"/>
                <a:gd name="connsiteY2" fmla="*/ 20336 h 395624"/>
                <a:gd name="connsiteX3" fmla="*/ 175329 w 167024"/>
                <a:gd name="connsiteY3" fmla="*/ 401144 h 39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395624">
                  <a:moveTo>
                    <a:pt x="19728" y="401144"/>
                  </a:moveTo>
                  <a:lnTo>
                    <a:pt x="19728" y="20336"/>
                  </a:lnTo>
                  <a:lnTo>
                    <a:pt x="175329" y="20336"/>
                  </a:lnTo>
                  <a:lnTo>
                    <a:pt x="175329" y="4011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663">
              <a:extLst>
                <a:ext uri="{FF2B5EF4-FFF2-40B4-BE49-F238E27FC236}">
                  <a16:creationId xmlns:a16="http://schemas.microsoft.com/office/drawing/2014/main" id="{A3B9FF3C-DFAD-3F47-ADFF-2410935E1229}"/>
                </a:ext>
              </a:extLst>
            </p:cNvPr>
            <p:cNvSpPr/>
            <p:nvPr/>
          </p:nvSpPr>
          <p:spPr>
            <a:xfrm>
              <a:off x="2461875" y="2715875"/>
              <a:ext cx="319424" cy="332124"/>
            </a:xfrm>
            <a:custGeom>
              <a:avLst/>
              <a:gdLst>
                <a:gd name="connsiteX0" fmla="*/ 17445 w 319424"/>
                <a:gd name="connsiteY0" fmla="*/ 337706 h 332124"/>
                <a:gd name="connsiteX1" fmla="*/ 17445 w 319424"/>
                <a:gd name="connsiteY1" fmla="*/ 22117 h 332124"/>
                <a:gd name="connsiteX2" fmla="*/ 328939 w 319424"/>
                <a:gd name="connsiteY2" fmla="*/ 22117 h 332124"/>
                <a:gd name="connsiteX3" fmla="*/ 328939 w 319424"/>
                <a:gd name="connsiteY3" fmla="*/ 278922 h 3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424" h="332124">
                  <a:moveTo>
                    <a:pt x="17445" y="337706"/>
                  </a:moveTo>
                  <a:lnTo>
                    <a:pt x="17445" y="22117"/>
                  </a:lnTo>
                  <a:lnTo>
                    <a:pt x="328939" y="22117"/>
                  </a:lnTo>
                  <a:lnTo>
                    <a:pt x="328939" y="278922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664">
              <a:extLst>
                <a:ext uri="{FF2B5EF4-FFF2-40B4-BE49-F238E27FC236}">
                  <a16:creationId xmlns:a16="http://schemas.microsoft.com/office/drawing/2014/main" id="{E7AF864E-CC6C-C04A-8844-EF704C59A8B8}"/>
                </a:ext>
              </a:extLst>
            </p:cNvPr>
            <p:cNvSpPr/>
            <p:nvPr/>
          </p:nvSpPr>
          <p:spPr>
            <a:xfrm>
              <a:off x="5103476" y="2703175"/>
              <a:ext cx="255924" cy="471824"/>
            </a:xfrm>
            <a:custGeom>
              <a:avLst/>
              <a:gdLst>
                <a:gd name="connsiteX0" fmla="*/ 23100 w 255924"/>
                <a:gd name="connsiteY0" fmla="*/ 235753 h 471824"/>
                <a:gd name="connsiteX1" fmla="*/ 23100 w 255924"/>
                <a:gd name="connsiteY1" fmla="*/ 24288 h 471824"/>
                <a:gd name="connsiteX2" fmla="*/ 256788 w 255924"/>
                <a:gd name="connsiteY2" fmla="*/ 24288 h 471824"/>
                <a:gd name="connsiteX3" fmla="*/ 256788 w 255924"/>
                <a:gd name="connsiteY3" fmla="*/ 477344 h 4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924" h="471824">
                  <a:moveTo>
                    <a:pt x="23100" y="235753"/>
                  </a:moveTo>
                  <a:lnTo>
                    <a:pt x="23100" y="24288"/>
                  </a:lnTo>
                  <a:lnTo>
                    <a:pt x="256788" y="24288"/>
                  </a:lnTo>
                  <a:lnTo>
                    <a:pt x="256788" y="4773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665">
              <a:extLst>
                <a:ext uri="{FF2B5EF4-FFF2-40B4-BE49-F238E27FC236}">
                  <a16:creationId xmlns:a16="http://schemas.microsoft.com/office/drawing/2014/main" id="{848FF38C-4DD4-954A-B0B8-12D04B048E6F}"/>
                </a:ext>
              </a:extLst>
            </p:cNvPr>
            <p:cNvSpPr/>
            <p:nvPr/>
          </p:nvSpPr>
          <p:spPr>
            <a:xfrm>
              <a:off x="6195676" y="2665075"/>
              <a:ext cx="243224" cy="509924"/>
            </a:xfrm>
            <a:custGeom>
              <a:avLst/>
              <a:gdLst>
                <a:gd name="connsiteX0" fmla="*/ 20977 w 243224"/>
                <a:gd name="connsiteY0" fmla="*/ 270343 h 509924"/>
                <a:gd name="connsiteX1" fmla="*/ 20977 w 243224"/>
                <a:gd name="connsiteY1" fmla="*/ 23780 h 509924"/>
                <a:gd name="connsiteX2" fmla="*/ 254681 w 243224"/>
                <a:gd name="connsiteY2" fmla="*/ 23780 h 509924"/>
                <a:gd name="connsiteX3" fmla="*/ 254681 w 243224"/>
                <a:gd name="connsiteY3" fmla="*/ 515444 h 50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224" h="509924">
                  <a:moveTo>
                    <a:pt x="20977" y="270343"/>
                  </a:moveTo>
                  <a:lnTo>
                    <a:pt x="20977" y="23780"/>
                  </a:lnTo>
                  <a:lnTo>
                    <a:pt x="254681" y="23780"/>
                  </a:lnTo>
                  <a:lnTo>
                    <a:pt x="254681" y="5154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666">
              <a:extLst>
                <a:ext uri="{FF2B5EF4-FFF2-40B4-BE49-F238E27FC236}">
                  <a16:creationId xmlns:a16="http://schemas.microsoft.com/office/drawing/2014/main" id="{802E717C-0954-494E-AD9C-8C8F7500BB5A}"/>
                </a:ext>
              </a:extLst>
            </p:cNvPr>
            <p:cNvSpPr/>
            <p:nvPr/>
          </p:nvSpPr>
          <p:spPr>
            <a:xfrm>
              <a:off x="5217776" y="2614275"/>
              <a:ext cx="522624" cy="192424"/>
            </a:xfrm>
            <a:custGeom>
              <a:avLst/>
              <a:gdLst>
                <a:gd name="connsiteX0" fmla="*/ 25792 w 522624"/>
                <a:gd name="connsiteY0" fmla="*/ 113188 h 192424"/>
                <a:gd name="connsiteX1" fmla="*/ 25792 w 522624"/>
                <a:gd name="connsiteY1" fmla="*/ 26910 h 192424"/>
                <a:gd name="connsiteX2" fmla="*/ 531783 w 522624"/>
                <a:gd name="connsiteY2" fmla="*/ 26910 h 192424"/>
                <a:gd name="connsiteX3" fmla="*/ 531783 w 522624"/>
                <a:gd name="connsiteY3" fmla="*/ 195960 h 1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192424">
                  <a:moveTo>
                    <a:pt x="25792" y="113188"/>
                  </a:moveTo>
                  <a:lnTo>
                    <a:pt x="25792" y="26910"/>
                  </a:lnTo>
                  <a:lnTo>
                    <a:pt x="531783" y="26910"/>
                  </a:lnTo>
                  <a:lnTo>
                    <a:pt x="531783" y="19596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667">
              <a:extLst>
                <a:ext uri="{FF2B5EF4-FFF2-40B4-BE49-F238E27FC236}">
                  <a16:creationId xmlns:a16="http://schemas.microsoft.com/office/drawing/2014/main" id="{507F3775-D2B9-5140-8519-4CDF0C93E023}"/>
                </a:ext>
              </a:extLst>
            </p:cNvPr>
            <p:cNvSpPr/>
            <p:nvPr/>
          </p:nvSpPr>
          <p:spPr>
            <a:xfrm>
              <a:off x="3668376" y="2487275"/>
              <a:ext cx="522624" cy="408324"/>
            </a:xfrm>
            <a:custGeom>
              <a:avLst/>
              <a:gdLst>
                <a:gd name="connsiteX0" fmla="*/ 17723 w 522624"/>
                <a:gd name="connsiteY0" fmla="*/ 404563 h 408324"/>
                <a:gd name="connsiteX1" fmla="*/ 17723 w 522624"/>
                <a:gd name="connsiteY1" fmla="*/ 24628 h 408324"/>
                <a:gd name="connsiteX2" fmla="*/ 524010 w 522624"/>
                <a:gd name="connsiteY2" fmla="*/ 24628 h 408324"/>
                <a:gd name="connsiteX3" fmla="*/ 524010 w 522624"/>
                <a:gd name="connsiteY3" fmla="*/ 409243 h 40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624" h="408324">
                  <a:moveTo>
                    <a:pt x="17723" y="404563"/>
                  </a:moveTo>
                  <a:lnTo>
                    <a:pt x="17723" y="24628"/>
                  </a:lnTo>
                  <a:lnTo>
                    <a:pt x="524010" y="24628"/>
                  </a:lnTo>
                  <a:lnTo>
                    <a:pt x="524010" y="4092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668">
              <a:extLst>
                <a:ext uri="{FF2B5EF4-FFF2-40B4-BE49-F238E27FC236}">
                  <a16:creationId xmlns:a16="http://schemas.microsoft.com/office/drawing/2014/main" id="{682D7C3E-F557-4742-BF6E-159A712BD2F8}"/>
                </a:ext>
              </a:extLst>
            </p:cNvPr>
            <p:cNvSpPr/>
            <p:nvPr/>
          </p:nvSpPr>
          <p:spPr>
            <a:xfrm>
              <a:off x="6741776" y="2436475"/>
              <a:ext cx="167024" cy="738524"/>
            </a:xfrm>
            <a:custGeom>
              <a:avLst/>
              <a:gdLst>
                <a:gd name="connsiteX0" fmla="*/ 20075 w 167024"/>
                <a:gd name="connsiteY0" fmla="*/ 744044 h 738524"/>
                <a:gd name="connsiteX1" fmla="*/ 20075 w 167024"/>
                <a:gd name="connsiteY1" fmla="*/ 18107 h 738524"/>
                <a:gd name="connsiteX2" fmla="*/ 175675 w 167024"/>
                <a:gd name="connsiteY2" fmla="*/ 18107 h 738524"/>
                <a:gd name="connsiteX3" fmla="*/ 175675 w 167024"/>
                <a:gd name="connsiteY3" fmla="*/ 744044 h 73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24" h="738524">
                  <a:moveTo>
                    <a:pt x="20075" y="744044"/>
                  </a:moveTo>
                  <a:lnTo>
                    <a:pt x="20075" y="18107"/>
                  </a:lnTo>
                  <a:lnTo>
                    <a:pt x="175675" y="18107"/>
                  </a:lnTo>
                  <a:lnTo>
                    <a:pt x="175675" y="7440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669">
              <a:extLst>
                <a:ext uri="{FF2B5EF4-FFF2-40B4-BE49-F238E27FC236}">
                  <a16:creationId xmlns:a16="http://schemas.microsoft.com/office/drawing/2014/main" id="{19D25638-FA0D-4549-AB71-B26DFAF505E9}"/>
                </a:ext>
              </a:extLst>
            </p:cNvPr>
            <p:cNvSpPr/>
            <p:nvPr/>
          </p:nvSpPr>
          <p:spPr>
            <a:xfrm>
              <a:off x="5471776" y="2385675"/>
              <a:ext cx="852824" cy="294024"/>
            </a:xfrm>
            <a:custGeom>
              <a:avLst/>
              <a:gdLst>
                <a:gd name="connsiteX0" fmla="*/ 24785 w 852824"/>
                <a:gd name="connsiteY0" fmla="*/ 255510 h 294024"/>
                <a:gd name="connsiteX1" fmla="*/ 24785 w 852824"/>
                <a:gd name="connsiteY1" fmla="*/ 20350 h 294024"/>
                <a:gd name="connsiteX2" fmla="*/ 861880 w 852824"/>
                <a:gd name="connsiteY2" fmla="*/ 20350 h 294024"/>
                <a:gd name="connsiteX3" fmla="*/ 861880 w 852824"/>
                <a:gd name="connsiteY3" fmla="*/ 303180 h 2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824" h="294024">
                  <a:moveTo>
                    <a:pt x="24785" y="255510"/>
                  </a:moveTo>
                  <a:lnTo>
                    <a:pt x="24785" y="20350"/>
                  </a:lnTo>
                  <a:lnTo>
                    <a:pt x="861880" y="20350"/>
                  </a:lnTo>
                  <a:lnTo>
                    <a:pt x="861880" y="303180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670">
              <a:extLst>
                <a:ext uri="{FF2B5EF4-FFF2-40B4-BE49-F238E27FC236}">
                  <a16:creationId xmlns:a16="http://schemas.microsoft.com/office/drawing/2014/main" id="{CD4D9096-78F6-1247-8E09-F88E0CBDC654}"/>
                </a:ext>
              </a:extLst>
            </p:cNvPr>
            <p:cNvSpPr/>
            <p:nvPr/>
          </p:nvSpPr>
          <p:spPr>
            <a:xfrm>
              <a:off x="2614275" y="2385675"/>
              <a:ext cx="408324" cy="789324"/>
            </a:xfrm>
            <a:custGeom>
              <a:avLst/>
              <a:gdLst>
                <a:gd name="connsiteX0" fmla="*/ 20938 w 408324"/>
                <a:gd name="connsiteY0" fmla="*/ 352317 h 789324"/>
                <a:gd name="connsiteX1" fmla="*/ 20938 w 408324"/>
                <a:gd name="connsiteY1" fmla="*/ 16552 h 789324"/>
                <a:gd name="connsiteX2" fmla="*/ 410228 w 408324"/>
                <a:gd name="connsiteY2" fmla="*/ 16552 h 789324"/>
                <a:gd name="connsiteX3" fmla="*/ 410228 w 408324"/>
                <a:gd name="connsiteY3" fmla="*/ 794844 h 7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324" h="789324">
                  <a:moveTo>
                    <a:pt x="20938" y="352317"/>
                  </a:moveTo>
                  <a:lnTo>
                    <a:pt x="20938" y="16552"/>
                  </a:lnTo>
                  <a:lnTo>
                    <a:pt x="410228" y="16552"/>
                  </a:lnTo>
                  <a:lnTo>
                    <a:pt x="410228" y="794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671">
              <a:extLst>
                <a:ext uri="{FF2B5EF4-FFF2-40B4-BE49-F238E27FC236}">
                  <a16:creationId xmlns:a16="http://schemas.microsoft.com/office/drawing/2014/main" id="{8D80B3EA-0BB0-D94D-B4E0-3E3CCCEB2CA3}"/>
                </a:ext>
              </a:extLst>
            </p:cNvPr>
            <p:cNvSpPr/>
            <p:nvPr/>
          </p:nvSpPr>
          <p:spPr>
            <a:xfrm>
              <a:off x="3922376" y="2284075"/>
              <a:ext cx="725824" cy="611524"/>
            </a:xfrm>
            <a:custGeom>
              <a:avLst/>
              <a:gdLst>
                <a:gd name="connsiteX0" fmla="*/ 17013 w 725824"/>
                <a:gd name="connsiteY0" fmla="*/ 227828 h 611524"/>
                <a:gd name="connsiteX1" fmla="*/ 17013 w 725824"/>
                <a:gd name="connsiteY1" fmla="*/ 18708 h 611524"/>
                <a:gd name="connsiteX2" fmla="*/ 737105 w 725824"/>
                <a:gd name="connsiteY2" fmla="*/ 18708 h 611524"/>
                <a:gd name="connsiteX3" fmla="*/ 737105 w 725824"/>
                <a:gd name="connsiteY3" fmla="*/ 612443 h 61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824" h="611524">
                  <a:moveTo>
                    <a:pt x="17013" y="227828"/>
                  </a:moveTo>
                  <a:lnTo>
                    <a:pt x="17013" y="18708"/>
                  </a:lnTo>
                  <a:lnTo>
                    <a:pt x="737105" y="18708"/>
                  </a:lnTo>
                  <a:lnTo>
                    <a:pt x="737105" y="612443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reeform 672">
              <a:extLst>
                <a:ext uri="{FF2B5EF4-FFF2-40B4-BE49-F238E27FC236}">
                  <a16:creationId xmlns:a16="http://schemas.microsoft.com/office/drawing/2014/main" id="{E93A7DFB-4566-0B49-B2BE-549996A76B6B}"/>
                </a:ext>
              </a:extLst>
            </p:cNvPr>
            <p:cNvSpPr/>
            <p:nvPr/>
          </p:nvSpPr>
          <p:spPr>
            <a:xfrm>
              <a:off x="4277976" y="2258675"/>
              <a:ext cx="611524" cy="916324"/>
            </a:xfrm>
            <a:custGeom>
              <a:avLst/>
              <a:gdLst>
                <a:gd name="connsiteX0" fmla="*/ 21459 w 611524"/>
                <a:gd name="connsiteY0" fmla="*/ 44108 h 916324"/>
                <a:gd name="connsiteX1" fmla="*/ 21459 w 611524"/>
                <a:gd name="connsiteY1" fmla="*/ 22757 h 916324"/>
                <a:gd name="connsiteX2" fmla="*/ 615194 w 611524"/>
                <a:gd name="connsiteY2" fmla="*/ 22757 h 916324"/>
                <a:gd name="connsiteX3" fmla="*/ 615194 w 611524"/>
                <a:gd name="connsiteY3" fmla="*/ 921844 h 91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24" h="916324">
                  <a:moveTo>
                    <a:pt x="21459" y="44108"/>
                  </a:moveTo>
                  <a:lnTo>
                    <a:pt x="21459" y="22757"/>
                  </a:lnTo>
                  <a:lnTo>
                    <a:pt x="615194" y="22757"/>
                  </a:lnTo>
                  <a:lnTo>
                    <a:pt x="615194" y="9218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673">
              <a:extLst>
                <a:ext uri="{FF2B5EF4-FFF2-40B4-BE49-F238E27FC236}">
                  <a16:creationId xmlns:a16="http://schemas.microsoft.com/office/drawing/2014/main" id="{A9911DFC-4E6C-5D4D-BC72-0F9D7920CD47}"/>
                </a:ext>
              </a:extLst>
            </p:cNvPr>
            <p:cNvSpPr/>
            <p:nvPr/>
          </p:nvSpPr>
          <p:spPr>
            <a:xfrm>
              <a:off x="2804775" y="1788775"/>
              <a:ext cx="446424" cy="1005224"/>
            </a:xfrm>
            <a:custGeom>
              <a:avLst/>
              <a:gdLst>
                <a:gd name="connsiteX0" fmla="*/ 24939 w 446424"/>
                <a:gd name="connsiteY0" fmla="*/ 613452 h 1005224"/>
                <a:gd name="connsiteX1" fmla="*/ 24939 w 446424"/>
                <a:gd name="connsiteY1" fmla="*/ 20005 h 1005224"/>
                <a:gd name="connsiteX2" fmla="*/ 453129 w 446424"/>
                <a:gd name="connsiteY2" fmla="*/ 20005 h 1005224"/>
                <a:gd name="connsiteX3" fmla="*/ 453129 w 446424"/>
                <a:gd name="connsiteY3" fmla="*/ 1010936 h 100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424" h="1005224">
                  <a:moveTo>
                    <a:pt x="24939" y="613452"/>
                  </a:moveTo>
                  <a:lnTo>
                    <a:pt x="24939" y="20005"/>
                  </a:lnTo>
                  <a:lnTo>
                    <a:pt x="453129" y="20005"/>
                  </a:lnTo>
                  <a:lnTo>
                    <a:pt x="453129" y="1010936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674">
              <a:extLst>
                <a:ext uri="{FF2B5EF4-FFF2-40B4-BE49-F238E27FC236}">
                  <a16:creationId xmlns:a16="http://schemas.microsoft.com/office/drawing/2014/main" id="{9047DE90-1121-6E4C-9B52-A903D5C669AA}"/>
                </a:ext>
              </a:extLst>
            </p:cNvPr>
            <p:cNvSpPr/>
            <p:nvPr/>
          </p:nvSpPr>
          <p:spPr>
            <a:xfrm>
              <a:off x="5890876" y="1737975"/>
              <a:ext cx="713124" cy="1437024"/>
            </a:xfrm>
            <a:custGeom>
              <a:avLst/>
              <a:gdLst>
                <a:gd name="connsiteX0" fmla="*/ 24227 w 713124"/>
                <a:gd name="connsiteY0" fmla="*/ 668050 h 1437024"/>
                <a:gd name="connsiteX1" fmla="*/ 24227 w 713124"/>
                <a:gd name="connsiteY1" fmla="*/ 23715 h 1437024"/>
                <a:gd name="connsiteX2" fmla="*/ 715081 w 713124"/>
                <a:gd name="connsiteY2" fmla="*/ 23715 h 1437024"/>
                <a:gd name="connsiteX3" fmla="*/ 715081 w 713124"/>
                <a:gd name="connsiteY3" fmla="*/ 1442544 h 143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124" h="1437024">
                  <a:moveTo>
                    <a:pt x="24227" y="668050"/>
                  </a:moveTo>
                  <a:lnTo>
                    <a:pt x="24227" y="23715"/>
                  </a:lnTo>
                  <a:lnTo>
                    <a:pt x="715081" y="23715"/>
                  </a:lnTo>
                  <a:lnTo>
                    <a:pt x="715081" y="144254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675">
              <a:extLst>
                <a:ext uri="{FF2B5EF4-FFF2-40B4-BE49-F238E27FC236}">
                  <a16:creationId xmlns:a16="http://schemas.microsoft.com/office/drawing/2014/main" id="{2D858A35-291E-3B40-8D30-36F6C9D4D8C2}"/>
                </a:ext>
              </a:extLst>
            </p:cNvPr>
            <p:cNvSpPr/>
            <p:nvPr/>
          </p:nvSpPr>
          <p:spPr>
            <a:xfrm>
              <a:off x="4570076" y="1433175"/>
              <a:ext cx="1678324" cy="840124"/>
            </a:xfrm>
            <a:custGeom>
              <a:avLst/>
              <a:gdLst>
                <a:gd name="connsiteX0" fmla="*/ 26229 w 1678324"/>
                <a:gd name="connsiteY0" fmla="*/ 848257 h 840124"/>
                <a:gd name="connsiteX1" fmla="*/ 26229 w 1678324"/>
                <a:gd name="connsiteY1" fmla="*/ 18776 h 840124"/>
                <a:gd name="connsiteX2" fmla="*/ 1690450 w 1678324"/>
                <a:gd name="connsiteY2" fmla="*/ 18776 h 840124"/>
                <a:gd name="connsiteX3" fmla="*/ 1690450 w 1678324"/>
                <a:gd name="connsiteY3" fmla="*/ 328515 h 84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24" h="840124">
                  <a:moveTo>
                    <a:pt x="26229" y="848257"/>
                  </a:moveTo>
                  <a:lnTo>
                    <a:pt x="26229" y="18776"/>
                  </a:lnTo>
                  <a:lnTo>
                    <a:pt x="1690450" y="18776"/>
                  </a:lnTo>
                  <a:lnTo>
                    <a:pt x="1690450" y="328515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676">
              <a:extLst>
                <a:ext uri="{FF2B5EF4-FFF2-40B4-BE49-F238E27FC236}">
                  <a16:creationId xmlns:a16="http://schemas.microsoft.com/office/drawing/2014/main" id="{BCC44EE9-324B-EA49-9E67-C3B3C02237E5}"/>
                </a:ext>
              </a:extLst>
            </p:cNvPr>
            <p:cNvSpPr/>
            <p:nvPr/>
          </p:nvSpPr>
          <p:spPr>
            <a:xfrm>
              <a:off x="5408276" y="975975"/>
              <a:ext cx="1424324" cy="1475124"/>
            </a:xfrm>
            <a:custGeom>
              <a:avLst/>
              <a:gdLst>
                <a:gd name="connsiteX0" fmla="*/ 20137 w 1424324"/>
                <a:gd name="connsiteY0" fmla="*/ 475976 h 1475124"/>
                <a:gd name="connsiteX1" fmla="*/ 20137 w 1424324"/>
                <a:gd name="connsiteY1" fmla="*/ 18534 h 1475124"/>
                <a:gd name="connsiteX2" fmla="*/ 1431375 w 1424324"/>
                <a:gd name="connsiteY2" fmla="*/ 18534 h 1475124"/>
                <a:gd name="connsiteX3" fmla="*/ 1431375 w 1424324"/>
                <a:gd name="connsiteY3" fmla="*/ 1478607 h 147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324" h="1475124">
                  <a:moveTo>
                    <a:pt x="20137" y="475976"/>
                  </a:moveTo>
                  <a:lnTo>
                    <a:pt x="20137" y="18534"/>
                  </a:lnTo>
                  <a:lnTo>
                    <a:pt x="1431375" y="18534"/>
                  </a:lnTo>
                  <a:lnTo>
                    <a:pt x="1431375" y="1478607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677">
              <a:extLst>
                <a:ext uri="{FF2B5EF4-FFF2-40B4-BE49-F238E27FC236}">
                  <a16:creationId xmlns:a16="http://schemas.microsoft.com/office/drawing/2014/main" id="{1BDE0C3E-3F2C-FE44-81AC-5B950591A3AE}"/>
                </a:ext>
              </a:extLst>
            </p:cNvPr>
            <p:cNvSpPr/>
            <p:nvPr/>
          </p:nvSpPr>
          <p:spPr>
            <a:xfrm>
              <a:off x="3020675" y="506075"/>
              <a:ext cx="3100724" cy="1297324"/>
            </a:xfrm>
            <a:custGeom>
              <a:avLst/>
              <a:gdLst>
                <a:gd name="connsiteX0" fmla="*/ 23131 w 3100724"/>
                <a:gd name="connsiteY0" fmla="*/ 1302705 h 1297324"/>
                <a:gd name="connsiteX1" fmla="*/ 23131 w 3100724"/>
                <a:gd name="connsiteY1" fmla="*/ 16367 h 1297324"/>
                <a:gd name="connsiteX2" fmla="*/ 3113205 w 3100724"/>
                <a:gd name="connsiteY2" fmla="*/ 16367 h 1297324"/>
                <a:gd name="connsiteX3" fmla="*/ 3113205 w 3100724"/>
                <a:gd name="connsiteY3" fmla="*/ 488434 h 129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724" h="1297324">
                  <a:moveTo>
                    <a:pt x="23131" y="1302705"/>
                  </a:moveTo>
                  <a:lnTo>
                    <a:pt x="23131" y="16367"/>
                  </a:lnTo>
                  <a:lnTo>
                    <a:pt x="3113205" y="16367"/>
                  </a:lnTo>
                  <a:lnTo>
                    <a:pt x="3113205" y="488434"/>
                  </a:lnTo>
                </a:path>
              </a:pathLst>
            </a:custGeom>
            <a:ln w="29248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678">
              <a:extLst>
                <a:ext uri="{FF2B5EF4-FFF2-40B4-BE49-F238E27FC236}">
                  <a16:creationId xmlns:a16="http://schemas.microsoft.com/office/drawing/2014/main" id="{1CA3EC6F-98F0-3444-ACB6-A18ABB39A439}"/>
                </a:ext>
              </a:extLst>
            </p:cNvPr>
            <p:cNvSpPr txBox="1"/>
            <p:nvPr/>
          </p:nvSpPr>
          <p:spPr>
            <a:xfrm>
              <a:off x="3857610" y="-226045"/>
              <a:ext cx="187534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complete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  <a:cs typeface="Arial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ea typeface="+mj-ea"/>
                </a:rPr>
                <a:t>link</a:t>
              </a:r>
            </a:p>
          </p:txBody>
        </p:sp>
        <p:sp>
          <p:nvSpPr>
            <p:cNvPr id="186" name="TextBox 679">
              <a:extLst>
                <a:ext uri="{FF2B5EF4-FFF2-40B4-BE49-F238E27FC236}">
                  <a16:creationId xmlns:a16="http://schemas.microsoft.com/office/drawing/2014/main" id="{0F602330-2C87-1C42-82C9-8E20C474FD25}"/>
                </a:ext>
              </a:extLst>
            </p:cNvPr>
            <p:cNvSpPr txBox="1"/>
            <p:nvPr/>
          </p:nvSpPr>
          <p:spPr>
            <a:xfrm>
              <a:off x="2096461" y="390823"/>
              <a:ext cx="174695" cy="2803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1.2</a:t>
              </a:r>
            </a:p>
            <a:p>
              <a:pPr marL="0" indent="81310" hangingPunct="0">
                <a:lnSpc>
                  <a:spcPct val="245000"/>
                </a:lnSpc>
              </a:pPr>
              <a:r>
                <a:rPr lang="en-US" altLang="zh-CN" sz="750" spc="-45" dirty="0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0.8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0.6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0.4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en-US" altLang="zh-CN" sz="750" spc="-1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B136E-F4A1-1F41-B79A-BD627145563F}"/>
              </a:ext>
            </a:extLst>
          </p:cNvPr>
          <p:cNvGrpSpPr/>
          <p:nvPr/>
        </p:nvGrpSpPr>
        <p:grpSpPr>
          <a:xfrm>
            <a:off x="6722210" y="1800579"/>
            <a:ext cx="5009602" cy="3282299"/>
            <a:chOff x="2076998" y="3105801"/>
            <a:chExt cx="5009602" cy="3282299"/>
          </a:xfrm>
        </p:grpSpPr>
        <p:sp>
          <p:nvSpPr>
            <p:cNvPr id="45" name="Freeform 538">
              <a:extLst>
                <a:ext uri="{FF2B5EF4-FFF2-40B4-BE49-F238E27FC236}">
                  <a16:creationId xmlns:a16="http://schemas.microsoft.com/office/drawing/2014/main" id="{8711AC44-16C0-D14F-B0D4-8667B5B901C4}"/>
                </a:ext>
              </a:extLst>
            </p:cNvPr>
            <p:cNvSpPr/>
            <p:nvPr/>
          </p:nvSpPr>
          <p:spPr>
            <a:xfrm>
              <a:off x="2266950" y="3600450"/>
              <a:ext cx="4819650" cy="2787650"/>
            </a:xfrm>
            <a:custGeom>
              <a:avLst/>
              <a:gdLst>
                <a:gd name="connsiteX0" fmla="*/ 12873 w 4819650"/>
                <a:gd name="connsiteY0" fmla="*/ 2791577 h 2787650"/>
                <a:gd name="connsiteX1" fmla="*/ 12873 w 4819650"/>
                <a:gd name="connsiteY1" fmla="*/ 17604 h 2787650"/>
                <a:gd name="connsiteX2" fmla="*/ 4822672 w 4819650"/>
                <a:gd name="connsiteY2" fmla="*/ 17604 h 2787650"/>
                <a:gd name="connsiteX3" fmla="*/ 4822672 w 4819650"/>
                <a:gd name="connsiteY3" fmla="*/ 2791577 h 2787650"/>
                <a:gd name="connsiteX4" fmla="*/ 12873 w 4819650"/>
                <a:gd name="connsiteY4" fmla="*/ 2791577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787650">
                  <a:moveTo>
                    <a:pt x="12873" y="2791577"/>
                  </a:moveTo>
                  <a:lnTo>
                    <a:pt x="12873" y="17604"/>
                  </a:lnTo>
                  <a:lnTo>
                    <a:pt x="4822672" y="17604"/>
                  </a:lnTo>
                  <a:lnTo>
                    <a:pt x="4822672" y="2791577"/>
                  </a:lnTo>
                  <a:lnTo>
                    <a:pt x="12873" y="2791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713">
              <a:solidFill>
                <a:srgbClr val="FEFE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539">
              <a:extLst>
                <a:ext uri="{FF2B5EF4-FFF2-40B4-BE49-F238E27FC236}">
                  <a16:creationId xmlns:a16="http://schemas.microsoft.com/office/drawing/2014/main" id="{FBCDB9E8-1C85-EB4D-931A-135147BE848C}"/>
                </a:ext>
              </a:extLst>
            </p:cNvPr>
            <p:cNvSpPr/>
            <p:nvPr/>
          </p:nvSpPr>
          <p:spPr>
            <a:xfrm>
              <a:off x="2266950" y="6381750"/>
              <a:ext cx="4819650" cy="6350"/>
            </a:xfrm>
            <a:custGeom>
              <a:avLst/>
              <a:gdLst>
                <a:gd name="connsiteX0" fmla="*/ 12873 w 4819650"/>
                <a:gd name="connsiteY0" fmla="*/ 10277 h 6350"/>
                <a:gd name="connsiteX1" fmla="*/ 4822672 w 4819650"/>
                <a:gd name="connsiteY1" fmla="*/ 1027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9650" h="6350">
                  <a:moveTo>
                    <a:pt x="12873" y="10277"/>
                  </a:moveTo>
                  <a:lnTo>
                    <a:pt x="4822672" y="1027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540">
              <a:extLst>
                <a:ext uri="{FF2B5EF4-FFF2-40B4-BE49-F238E27FC236}">
                  <a16:creationId xmlns:a16="http://schemas.microsoft.com/office/drawing/2014/main" id="{20DFE40C-F320-1240-B392-56D88C512FB1}"/>
                </a:ext>
              </a:extLst>
            </p:cNvPr>
            <p:cNvSpPr/>
            <p:nvPr/>
          </p:nvSpPr>
          <p:spPr>
            <a:xfrm>
              <a:off x="2266950" y="3600450"/>
              <a:ext cx="6350" cy="2787650"/>
            </a:xfrm>
            <a:custGeom>
              <a:avLst/>
              <a:gdLst>
                <a:gd name="connsiteX0" fmla="*/ 12873 w 6350"/>
                <a:gd name="connsiteY0" fmla="*/ 2791577 h 2787650"/>
                <a:gd name="connsiteX1" fmla="*/ 12873 w 6350"/>
                <a:gd name="connsiteY1" fmla="*/ 17604 h 278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787650">
                  <a:moveTo>
                    <a:pt x="12873" y="2791577"/>
                  </a:moveTo>
                  <a:lnTo>
                    <a:pt x="12873" y="17604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541">
              <a:extLst>
                <a:ext uri="{FF2B5EF4-FFF2-40B4-BE49-F238E27FC236}">
                  <a16:creationId xmlns:a16="http://schemas.microsoft.com/office/drawing/2014/main" id="{04C2C969-9483-DB4E-997E-205E8F305C10}"/>
                </a:ext>
              </a:extLst>
            </p:cNvPr>
            <p:cNvSpPr/>
            <p:nvPr/>
          </p:nvSpPr>
          <p:spPr>
            <a:xfrm>
              <a:off x="2419350" y="6330950"/>
              <a:ext cx="6350" cy="57150"/>
            </a:xfrm>
            <a:custGeom>
              <a:avLst/>
              <a:gdLst>
                <a:gd name="connsiteX0" fmla="*/ 15506 w 6350"/>
                <a:gd name="connsiteY0" fmla="*/ 61077 h 57150"/>
                <a:gd name="connsiteX1" fmla="*/ 1550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506" y="61077"/>
                  </a:moveTo>
                  <a:lnTo>
                    <a:pt x="1550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542">
              <a:extLst>
                <a:ext uri="{FF2B5EF4-FFF2-40B4-BE49-F238E27FC236}">
                  <a16:creationId xmlns:a16="http://schemas.microsoft.com/office/drawing/2014/main" id="{61B6D8C6-98F1-D746-8BCE-2EADDC5C142F}"/>
                </a:ext>
              </a:extLst>
            </p:cNvPr>
            <p:cNvSpPr/>
            <p:nvPr/>
          </p:nvSpPr>
          <p:spPr>
            <a:xfrm>
              <a:off x="2571750" y="6330950"/>
              <a:ext cx="6350" cy="57150"/>
            </a:xfrm>
            <a:custGeom>
              <a:avLst/>
              <a:gdLst>
                <a:gd name="connsiteX0" fmla="*/ 18138 w 6350"/>
                <a:gd name="connsiteY0" fmla="*/ 61077 h 57150"/>
                <a:gd name="connsiteX1" fmla="*/ 181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138" y="61077"/>
                  </a:moveTo>
                  <a:lnTo>
                    <a:pt x="181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543">
              <a:extLst>
                <a:ext uri="{FF2B5EF4-FFF2-40B4-BE49-F238E27FC236}">
                  <a16:creationId xmlns:a16="http://schemas.microsoft.com/office/drawing/2014/main" id="{8D8B1669-45E0-394A-B14D-CE1D27FA2FAB}"/>
                </a:ext>
              </a:extLst>
            </p:cNvPr>
            <p:cNvSpPr/>
            <p:nvPr/>
          </p:nvSpPr>
          <p:spPr>
            <a:xfrm>
              <a:off x="2736850" y="6330950"/>
              <a:ext cx="6350" cy="57150"/>
            </a:xfrm>
            <a:custGeom>
              <a:avLst/>
              <a:gdLst>
                <a:gd name="connsiteX0" fmla="*/ 8357 w 6350"/>
                <a:gd name="connsiteY0" fmla="*/ 61077 h 57150"/>
                <a:gd name="connsiteX1" fmla="*/ 83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357" y="61077"/>
                  </a:moveTo>
                  <a:lnTo>
                    <a:pt x="83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44">
              <a:extLst>
                <a:ext uri="{FF2B5EF4-FFF2-40B4-BE49-F238E27FC236}">
                  <a16:creationId xmlns:a16="http://schemas.microsoft.com/office/drawing/2014/main" id="{CA4AD493-3FDA-BF48-B9DE-387EBDB80055}"/>
                </a:ext>
              </a:extLst>
            </p:cNvPr>
            <p:cNvSpPr/>
            <p:nvPr/>
          </p:nvSpPr>
          <p:spPr>
            <a:xfrm>
              <a:off x="2889250" y="6330950"/>
              <a:ext cx="6350" cy="57150"/>
            </a:xfrm>
            <a:custGeom>
              <a:avLst/>
              <a:gdLst>
                <a:gd name="connsiteX0" fmla="*/ 10990 w 6350"/>
                <a:gd name="connsiteY0" fmla="*/ 61077 h 57150"/>
                <a:gd name="connsiteX1" fmla="*/ 109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90" y="61077"/>
                  </a:moveTo>
                  <a:lnTo>
                    <a:pt x="109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45">
              <a:extLst>
                <a:ext uri="{FF2B5EF4-FFF2-40B4-BE49-F238E27FC236}">
                  <a16:creationId xmlns:a16="http://schemas.microsoft.com/office/drawing/2014/main" id="{C278EE8F-D26D-1646-AD85-18E73B66DDA3}"/>
                </a:ext>
              </a:extLst>
            </p:cNvPr>
            <p:cNvSpPr/>
            <p:nvPr/>
          </p:nvSpPr>
          <p:spPr>
            <a:xfrm>
              <a:off x="3041650" y="6330950"/>
              <a:ext cx="6350" cy="57150"/>
            </a:xfrm>
            <a:custGeom>
              <a:avLst/>
              <a:gdLst>
                <a:gd name="connsiteX0" fmla="*/ 13914 w 6350"/>
                <a:gd name="connsiteY0" fmla="*/ 61077 h 57150"/>
                <a:gd name="connsiteX1" fmla="*/ 13914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914" y="61077"/>
                  </a:moveTo>
                  <a:lnTo>
                    <a:pt x="13914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46">
              <a:extLst>
                <a:ext uri="{FF2B5EF4-FFF2-40B4-BE49-F238E27FC236}">
                  <a16:creationId xmlns:a16="http://schemas.microsoft.com/office/drawing/2014/main" id="{FD67AEB2-E997-8A4F-8D38-5EA93968E0DB}"/>
                </a:ext>
              </a:extLst>
            </p:cNvPr>
            <p:cNvSpPr/>
            <p:nvPr/>
          </p:nvSpPr>
          <p:spPr>
            <a:xfrm>
              <a:off x="3194050" y="6330950"/>
              <a:ext cx="6350" cy="57150"/>
            </a:xfrm>
            <a:custGeom>
              <a:avLst/>
              <a:gdLst>
                <a:gd name="connsiteX0" fmla="*/ 16547 w 6350"/>
                <a:gd name="connsiteY0" fmla="*/ 61077 h 57150"/>
                <a:gd name="connsiteX1" fmla="*/ 165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47" y="61077"/>
                  </a:moveTo>
                  <a:lnTo>
                    <a:pt x="165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47">
              <a:extLst>
                <a:ext uri="{FF2B5EF4-FFF2-40B4-BE49-F238E27FC236}">
                  <a16:creationId xmlns:a16="http://schemas.microsoft.com/office/drawing/2014/main" id="{8241A455-E38E-EB47-B618-D32FA9A9E273}"/>
                </a:ext>
              </a:extLst>
            </p:cNvPr>
            <p:cNvSpPr/>
            <p:nvPr/>
          </p:nvSpPr>
          <p:spPr>
            <a:xfrm>
              <a:off x="3359150" y="6330950"/>
              <a:ext cx="6350" cy="57150"/>
            </a:xfrm>
            <a:custGeom>
              <a:avLst/>
              <a:gdLst>
                <a:gd name="connsiteX0" fmla="*/ 6479 w 6350"/>
                <a:gd name="connsiteY0" fmla="*/ 61077 h 57150"/>
                <a:gd name="connsiteX1" fmla="*/ 64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79" y="61077"/>
                  </a:moveTo>
                  <a:lnTo>
                    <a:pt x="64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8">
              <a:extLst>
                <a:ext uri="{FF2B5EF4-FFF2-40B4-BE49-F238E27FC236}">
                  <a16:creationId xmlns:a16="http://schemas.microsoft.com/office/drawing/2014/main" id="{03717F35-DF25-804D-8F39-CBFB327C5528}"/>
                </a:ext>
              </a:extLst>
            </p:cNvPr>
            <p:cNvSpPr/>
            <p:nvPr/>
          </p:nvSpPr>
          <p:spPr>
            <a:xfrm>
              <a:off x="3511550" y="6330950"/>
              <a:ext cx="6350" cy="57150"/>
            </a:xfrm>
            <a:custGeom>
              <a:avLst/>
              <a:gdLst>
                <a:gd name="connsiteX0" fmla="*/ 9403 w 6350"/>
                <a:gd name="connsiteY0" fmla="*/ 61077 h 57150"/>
                <a:gd name="connsiteX1" fmla="*/ 94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403" y="61077"/>
                  </a:moveTo>
                  <a:lnTo>
                    <a:pt x="94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49">
              <a:extLst>
                <a:ext uri="{FF2B5EF4-FFF2-40B4-BE49-F238E27FC236}">
                  <a16:creationId xmlns:a16="http://schemas.microsoft.com/office/drawing/2014/main" id="{8E8ABDEE-5DD3-954E-B112-11F1016A0B94}"/>
                </a:ext>
              </a:extLst>
            </p:cNvPr>
            <p:cNvSpPr/>
            <p:nvPr/>
          </p:nvSpPr>
          <p:spPr>
            <a:xfrm>
              <a:off x="3663950" y="6330950"/>
              <a:ext cx="6350" cy="57150"/>
            </a:xfrm>
            <a:custGeom>
              <a:avLst/>
              <a:gdLst>
                <a:gd name="connsiteX0" fmla="*/ 12036 w 6350"/>
                <a:gd name="connsiteY0" fmla="*/ 61077 h 57150"/>
                <a:gd name="connsiteX1" fmla="*/ 1203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036" y="61077"/>
                  </a:moveTo>
                  <a:lnTo>
                    <a:pt x="1203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50">
              <a:extLst>
                <a:ext uri="{FF2B5EF4-FFF2-40B4-BE49-F238E27FC236}">
                  <a16:creationId xmlns:a16="http://schemas.microsoft.com/office/drawing/2014/main" id="{FBDC5B25-D6B2-C149-84FD-67A5B9DCC0CB}"/>
                </a:ext>
              </a:extLst>
            </p:cNvPr>
            <p:cNvSpPr/>
            <p:nvPr/>
          </p:nvSpPr>
          <p:spPr>
            <a:xfrm>
              <a:off x="3816350" y="6330950"/>
              <a:ext cx="6350" cy="57150"/>
            </a:xfrm>
            <a:custGeom>
              <a:avLst/>
              <a:gdLst>
                <a:gd name="connsiteX0" fmla="*/ 14960 w 6350"/>
                <a:gd name="connsiteY0" fmla="*/ 61077 h 57150"/>
                <a:gd name="connsiteX1" fmla="*/ 1496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960" y="61077"/>
                  </a:moveTo>
                  <a:lnTo>
                    <a:pt x="1496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51">
              <a:extLst>
                <a:ext uri="{FF2B5EF4-FFF2-40B4-BE49-F238E27FC236}">
                  <a16:creationId xmlns:a16="http://schemas.microsoft.com/office/drawing/2014/main" id="{CD702E85-131C-0648-AECF-1ADA5FDD85AB}"/>
                </a:ext>
              </a:extLst>
            </p:cNvPr>
            <p:cNvSpPr/>
            <p:nvPr/>
          </p:nvSpPr>
          <p:spPr>
            <a:xfrm>
              <a:off x="3968750" y="6330950"/>
              <a:ext cx="6350" cy="57150"/>
            </a:xfrm>
            <a:custGeom>
              <a:avLst/>
              <a:gdLst>
                <a:gd name="connsiteX0" fmla="*/ 17592 w 6350"/>
                <a:gd name="connsiteY0" fmla="*/ 61077 h 57150"/>
                <a:gd name="connsiteX1" fmla="*/ 175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592" y="61077"/>
                  </a:moveTo>
                  <a:lnTo>
                    <a:pt x="175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52">
              <a:extLst>
                <a:ext uri="{FF2B5EF4-FFF2-40B4-BE49-F238E27FC236}">
                  <a16:creationId xmlns:a16="http://schemas.microsoft.com/office/drawing/2014/main" id="{141D921D-A4F8-5645-B273-D87705BA8472}"/>
                </a:ext>
              </a:extLst>
            </p:cNvPr>
            <p:cNvSpPr/>
            <p:nvPr/>
          </p:nvSpPr>
          <p:spPr>
            <a:xfrm>
              <a:off x="4133850" y="6330950"/>
              <a:ext cx="6350" cy="57150"/>
            </a:xfrm>
            <a:custGeom>
              <a:avLst/>
              <a:gdLst>
                <a:gd name="connsiteX0" fmla="*/ 7816 w 6350"/>
                <a:gd name="connsiteY0" fmla="*/ 61077 h 57150"/>
                <a:gd name="connsiteX1" fmla="*/ 7816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7816" y="61077"/>
                  </a:moveTo>
                  <a:lnTo>
                    <a:pt x="7816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53">
              <a:extLst>
                <a:ext uri="{FF2B5EF4-FFF2-40B4-BE49-F238E27FC236}">
                  <a16:creationId xmlns:a16="http://schemas.microsoft.com/office/drawing/2014/main" id="{6F0D9F13-EF7B-914B-941C-814FB15ACFDB}"/>
                </a:ext>
              </a:extLst>
            </p:cNvPr>
            <p:cNvSpPr/>
            <p:nvPr/>
          </p:nvSpPr>
          <p:spPr>
            <a:xfrm>
              <a:off x="4286250" y="6330950"/>
              <a:ext cx="6350" cy="57150"/>
            </a:xfrm>
            <a:custGeom>
              <a:avLst/>
              <a:gdLst>
                <a:gd name="connsiteX0" fmla="*/ 10449 w 6350"/>
                <a:gd name="connsiteY0" fmla="*/ 61077 h 57150"/>
                <a:gd name="connsiteX1" fmla="*/ 1044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449" y="61077"/>
                  </a:moveTo>
                  <a:lnTo>
                    <a:pt x="1044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554">
              <a:extLst>
                <a:ext uri="{FF2B5EF4-FFF2-40B4-BE49-F238E27FC236}">
                  <a16:creationId xmlns:a16="http://schemas.microsoft.com/office/drawing/2014/main" id="{6D7A7EC9-8C8B-ED48-A83D-AF8CE0A7DFD8}"/>
                </a:ext>
              </a:extLst>
            </p:cNvPr>
            <p:cNvSpPr/>
            <p:nvPr/>
          </p:nvSpPr>
          <p:spPr>
            <a:xfrm>
              <a:off x="4438650" y="6330950"/>
              <a:ext cx="6350" cy="57150"/>
            </a:xfrm>
            <a:custGeom>
              <a:avLst/>
              <a:gdLst>
                <a:gd name="connsiteX0" fmla="*/ 13081 w 6350"/>
                <a:gd name="connsiteY0" fmla="*/ 61077 h 57150"/>
                <a:gd name="connsiteX1" fmla="*/ 1308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081" y="61077"/>
                  </a:moveTo>
                  <a:lnTo>
                    <a:pt x="1308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555">
              <a:extLst>
                <a:ext uri="{FF2B5EF4-FFF2-40B4-BE49-F238E27FC236}">
                  <a16:creationId xmlns:a16="http://schemas.microsoft.com/office/drawing/2014/main" id="{A294E429-1A13-6F45-A723-4B8F851A2429}"/>
                </a:ext>
              </a:extLst>
            </p:cNvPr>
            <p:cNvSpPr/>
            <p:nvPr/>
          </p:nvSpPr>
          <p:spPr>
            <a:xfrm>
              <a:off x="4591050" y="6330950"/>
              <a:ext cx="6350" cy="57150"/>
            </a:xfrm>
            <a:custGeom>
              <a:avLst/>
              <a:gdLst>
                <a:gd name="connsiteX0" fmla="*/ 16005 w 6350"/>
                <a:gd name="connsiteY0" fmla="*/ 61077 h 57150"/>
                <a:gd name="connsiteX1" fmla="*/ 1600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005" y="61077"/>
                  </a:moveTo>
                  <a:lnTo>
                    <a:pt x="1600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556">
              <a:extLst>
                <a:ext uri="{FF2B5EF4-FFF2-40B4-BE49-F238E27FC236}">
                  <a16:creationId xmlns:a16="http://schemas.microsoft.com/office/drawing/2014/main" id="{73B1FF5C-8B0B-824B-AE1E-E8042C4B32BA}"/>
                </a:ext>
              </a:extLst>
            </p:cNvPr>
            <p:cNvSpPr/>
            <p:nvPr/>
          </p:nvSpPr>
          <p:spPr>
            <a:xfrm>
              <a:off x="4743450" y="6330950"/>
              <a:ext cx="6350" cy="57150"/>
            </a:xfrm>
            <a:custGeom>
              <a:avLst/>
              <a:gdLst>
                <a:gd name="connsiteX0" fmla="*/ 18638 w 6350"/>
                <a:gd name="connsiteY0" fmla="*/ 61077 h 57150"/>
                <a:gd name="connsiteX1" fmla="*/ 18638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638" y="61077"/>
                  </a:moveTo>
                  <a:lnTo>
                    <a:pt x="18638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557">
              <a:extLst>
                <a:ext uri="{FF2B5EF4-FFF2-40B4-BE49-F238E27FC236}">
                  <a16:creationId xmlns:a16="http://schemas.microsoft.com/office/drawing/2014/main" id="{311F8201-349C-1848-A06C-9F1F2FF5944E}"/>
                </a:ext>
              </a:extLst>
            </p:cNvPr>
            <p:cNvSpPr/>
            <p:nvPr/>
          </p:nvSpPr>
          <p:spPr>
            <a:xfrm>
              <a:off x="4908550" y="6330950"/>
              <a:ext cx="6350" cy="57150"/>
            </a:xfrm>
            <a:custGeom>
              <a:avLst/>
              <a:gdLst>
                <a:gd name="connsiteX0" fmla="*/ 8857 w 6350"/>
                <a:gd name="connsiteY0" fmla="*/ 61077 h 57150"/>
                <a:gd name="connsiteX1" fmla="*/ 885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857" y="61077"/>
                  </a:moveTo>
                  <a:lnTo>
                    <a:pt x="885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558">
              <a:extLst>
                <a:ext uri="{FF2B5EF4-FFF2-40B4-BE49-F238E27FC236}">
                  <a16:creationId xmlns:a16="http://schemas.microsoft.com/office/drawing/2014/main" id="{1B2ECB43-8005-974E-A9DC-4CD6906D2879}"/>
                </a:ext>
              </a:extLst>
            </p:cNvPr>
            <p:cNvSpPr/>
            <p:nvPr/>
          </p:nvSpPr>
          <p:spPr>
            <a:xfrm>
              <a:off x="5060950" y="6330950"/>
              <a:ext cx="6350" cy="57150"/>
            </a:xfrm>
            <a:custGeom>
              <a:avLst/>
              <a:gdLst>
                <a:gd name="connsiteX0" fmla="*/ 11490 w 6350"/>
                <a:gd name="connsiteY0" fmla="*/ 61077 h 57150"/>
                <a:gd name="connsiteX1" fmla="*/ 11490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1490" y="61077"/>
                  </a:moveTo>
                  <a:lnTo>
                    <a:pt x="11490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559">
              <a:extLst>
                <a:ext uri="{FF2B5EF4-FFF2-40B4-BE49-F238E27FC236}">
                  <a16:creationId xmlns:a16="http://schemas.microsoft.com/office/drawing/2014/main" id="{37DC6053-DA95-6C46-BA46-BEFC760C2475}"/>
                </a:ext>
              </a:extLst>
            </p:cNvPr>
            <p:cNvSpPr/>
            <p:nvPr/>
          </p:nvSpPr>
          <p:spPr>
            <a:xfrm>
              <a:off x="5213350" y="6330950"/>
              <a:ext cx="6350" cy="57150"/>
            </a:xfrm>
            <a:custGeom>
              <a:avLst/>
              <a:gdLst>
                <a:gd name="connsiteX0" fmla="*/ 14122 w 6350"/>
                <a:gd name="connsiteY0" fmla="*/ 61077 h 57150"/>
                <a:gd name="connsiteX1" fmla="*/ 1412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4122" y="61077"/>
                  </a:moveTo>
                  <a:lnTo>
                    <a:pt x="1412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560">
              <a:extLst>
                <a:ext uri="{FF2B5EF4-FFF2-40B4-BE49-F238E27FC236}">
                  <a16:creationId xmlns:a16="http://schemas.microsoft.com/office/drawing/2014/main" id="{92CCCEFA-D590-6140-8C40-740986FF32E2}"/>
                </a:ext>
              </a:extLst>
            </p:cNvPr>
            <p:cNvSpPr/>
            <p:nvPr/>
          </p:nvSpPr>
          <p:spPr>
            <a:xfrm>
              <a:off x="5365750" y="6330950"/>
              <a:ext cx="6350" cy="57150"/>
            </a:xfrm>
            <a:custGeom>
              <a:avLst/>
              <a:gdLst>
                <a:gd name="connsiteX0" fmla="*/ 17047 w 6350"/>
                <a:gd name="connsiteY0" fmla="*/ 61077 h 57150"/>
                <a:gd name="connsiteX1" fmla="*/ 170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7047" y="61077"/>
                  </a:moveTo>
                  <a:lnTo>
                    <a:pt x="170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561">
              <a:extLst>
                <a:ext uri="{FF2B5EF4-FFF2-40B4-BE49-F238E27FC236}">
                  <a16:creationId xmlns:a16="http://schemas.microsoft.com/office/drawing/2014/main" id="{8A37CED2-DCFC-9E4E-8114-D2587E41A535}"/>
                </a:ext>
              </a:extLst>
            </p:cNvPr>
            <p:cNvSpPr/>
            <p:nvPr/>
          </p:nvSpPr>
          <p:spPr>
            <a:xfrm>
              <a:off x="5530850" y="6330950"/>
              <a:ext cx="6350" cy="57150"/>
            </a:xfrm>
            <a:custGeom>
              <a:avLst/>
              <a:gdLst>
                <a:gd name="connsiteX0" fmla="*/ 6979 w 6350"/>
                <a:gd name="connsiteY0" fmla="*/ 61077 h 57150"/>
                <a:gd name="connsiteX1" fmla="*/ 697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979" y="61077"/>
                  </a:moveTo>
                  <a:lnTo>
                    <a:pt x="697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562">
              <a:extLst>
                <a:ext uri="{FF2B5EF4-FFF2-40B4-BE49-F238E27FC236}">
                  <a16:creationId xmlns:a16="http://schemas.microsoft.com/office/drawing/2014/main" id="{81549527-D6ED-9049-AB49-DC228F94E913}"/>
                </a:ext>
              </a:extLst>
            </p:cNvPr>
            <p:cNvSpPr/>
            <p:nvPr/>
          </p:nvSpPr>
          <p:spPr>
            <a:xfrm>
              <a:off x="5683250" y="6330950"/>
              <a:ext cx="6350" cy="57150"/>
            </a:xfrm>
            <a:custGeom>
              <a:avLst/>
              <a:gdLst>
                <a:gd name="connsiteX0" fmla="*/ 9903 w 6350"/>
                <a:gd name="connsiteY0" fmla="*/ 61077 h 57150"/>
                <a:gd name="connsiteX1" fmla="*/ 9903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9903" y="61077"/>
                  </a:moveTo>
                  <a:lnTo>
                    <a:pt x="9903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563">
              <a:extLst>
                <a:ext uri="{FF2B5EF4-FFF2-40B4-BE49-F238E27FC236}">
                  <a16:creationId xmlns:a16="http://schemas.microsoft.com/office/drawing/2014/main" id="{5F49D534-0EF9-5945-AC1E-60CB9E0C6710}"/>
                </a:ext>
              </a:extLst>
            </p:cNvPr>
            <p:cNvSpPr/>
            <p:nvPr/>
          </p:nvSpPr>
          <p:spPr>
            <a:xfrm>
              <a:off x="5835650" y="6330950"/>
              <a:ext cx="6350" cy="57150"/>
            </a:xfrm>
            <a:custGeom>
              <a:avLst/>
              <a:gdLst>
                <a:gd name="connsiteX0" fmla="*/ 12535 w 6350"/>
                <a:gd name="connsiteY0" fmla="*/ 61077 h 57150"/>
                <a:gd name="connsiteX1" fmla="*/ 1253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2535" y="61077"/>
                  </a:moveTo>
                  <a:lnTo>
                    <a:pt x="1253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564">
              <a:extLst>
                <a:ext uri="{FF2B5EF4-FFF2-40B4-BE49-F238E27FC236}">
                  <a16:creationId xmlns:a16="http://schemas.microsoft.com/office/drawing/2014/main" id="{B1093136-F02D-7A4D-9ACD-673C414A2818}"/>
                </a:ext>
              </a:extLst>
            </p:cNvPr>
            <p:cNvSpPr/>
            <p:nvPr/>
          </p:nvSpPr>
          <p:spPr>
            <a:xfrm>
              <a:off x="5988050" y="6330950"/>
              <a:ext cx="6350" cy="57150"/>
            </a:xfrm>
            <a:custGeom>
              <a:avLst/>
              <a:gdLst>
                <a:gd name="connsiteX0" fmla="*/ 15459 w 6350"/>
                <a:gd name="connsiteY0" fmla="*/ 61077 h 57150"/>
                <a:gd name="connsiteX1" fmla="*/ 154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5459" y="61077"/>
                  </a:moveTo>
                  <a:lnTo>
                    <a:pt x="154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565">
              <a:extLst>
                <a:ext uri="{FF2B5EF4-FFF2-40B4-BE49-F238E27FC236}">
                  <a16:creationId xmlns:a16="http://schemas.microsoft.com/office/drawing/2014/main" id="{A9BE2AC7-D46B-564F-8CD0-3C1C30F5D025}"/>
                </a:ext>
              </a:extLst>
            </p:cNvPr>
            <p:cNvSpPr/>
            <p:nvPr/>
          </p:nvSpPr>
          <p:spPr>
            <a:xfrm>
              <a:off x="6140450" y="6330950"/>
              <a:ext cx="6350" cy="57150"/>
            </a:xfrm>
            <a:custGeom>
              <a:avLst/>
              <a:gdLst>
                <a:gd name="connsiteX0" fmla="*/ 18092 w 6350"/>
                <a:gd name="connsiteY0" fmla="*/ 61077 h 57150"/>
                <a:gd name="connsiteX1" fmla="*/ 18092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8092" y="61077"/>
                  </a:moveTo>
                  <a:lnTo>
                    <a:pt x="18092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66">
              <a:extLst>
                <a:ext uri="{FF2B5EF4-FFF2-40B4-BE49-F238E27FC236}">
                  <a16:creationId xmlns:a16="http://schemas.microsoft.com/office/drawing/2014/main" id="{D52470E3-4DE1-5F49-9704-B3A2F7D1A4BF}"/>
                </a:ext>
              </a:extLst>
            </p:cNvPr>
            <p:cNvSpPr/>
            <p:nvPr/>
          </p:nvSpPr>
          <p:spPr>
            <a:xfrm>
              <a:off x="6305550" y="6330950"/>
              <a:ext cx="6350" cy="57150"/>
            </a:xfrm>
            <a:custGeom>
              <a:avLst/>
              <a:gdLst>
                <a:gd name="connsiteX0" fmla="*/ 8025 w 6350"/>
                <a:gd name="connsiteY0" fmla="*/ 61077 h 57150"/>
                <a:gd name="connsiteX1" fmla="*/ 802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8025" y="61077"/>
                  </a:moveTo>
                  <a:lnTo>
                    <a:pt x="802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567">
              <a:extLst>
                <a:ext uri="{FF2B5EF4-FFF2-40B4-BE49-F238E27FC236}">
                  <a16:creationId xmlns:a16="http://schemas.microsoft.com/office/drawing/2014/main" id="{88790780-75BD-1A44-B243-EA00BE0EA6EA}"/>
                </a:ext>
              </a:extLst>
            </p:cNvPr>
            <p:cNvSpPr/>
            <p:nvPr/>
          </p:nvSpPr>
          <p:spPr>
            <a:xfrm>
              <a:off x="6457950" y="6330950"/>
              <a:ext cx="6350" cy="57150"/>
            </a:xfrm>
            <a:custGeom>
              <a:avLst/>
              <a:gdLst>
                <a:gd name="connsiteX0" fmla="*/ 10959 w 6350"/>
                <a:gd name="connsiteY0" fmla="*/ 61077 h 57150"/>
                <a:gd name="connsiteX1" fmla="*/ 10959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0959" y="61077"/>
                  </a:moveTo>
                  <a:lnTo>
                    <a:pt x="10959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568">
              <a:extLst>
                <a:ext uri="{FF2B5EF4-FFF2-40B4-BE49-F238E27FC236}">
                  <a16:creationId xmlns:a16="http://schemas.microsoft.com/office/drawing/2014/main" id="{B95B6180-A8D1-F547-9764-D5609CE2608B}"/>
                </a:ext>
              </a:extLst>
            </p:cNvPr>
            <p:cNvSpPr/>
            <p:nvPr/>
          </p:nvSpPr>
          <p:spPr>
            <a:xfrm>
              <a:off x="6610350" y="6330950"/>
              <a:ext cx="6350" cy="57150"/>
            </a:xfrm>
            <a:custGeom>
              <a:avLst/>
              <a:gdLst>
                <a:gd name="connsiteX0" fmla="*/ 13591 w 6350"/>
                <a:gd name="connsiteY0" fmla="*/ 61077 h 57150"/>
                <a:gd name="connsiteX1" fmla="*/ 13591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3591" y="61077"/>
                  </a:moveTo>
                  <a:lnTo>
                    <a:pt x="13591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569">
              <a:extLst>
                <a:ext uri="{FF2B5EF4-FFF2-40B4-BE49-F238E27FC236}">
                  <a16:creationId xmlns:a16="http://schemas.microsoft.com/office/drawing/2014/main" id="{A1A03F47-F424-954E-B307-ADEB6F5B0A8E}"/>
                </a:ext>
              </a:extLst>
            </p:cNvPr>
            <p:cNvSpPr/>
            <p:nvPr/>
          </p:nvSpPr>
          <p:spPr>
            <a:xfrm>
              <a:off x="6762750" y="6330950"/>
              <a:ext cx="6350" cy="57150"/>
            </a:xfrm>
            <a:custGeom>
              <a:avLst/>
              <a:gdLst>
                <a:gd name="connsiteX0" fmla="*/ 16515 w 6350"/>
                <a:gd name="connsiteY0" fmla="*/ 61077 h 57150"/>
                <a:gd name="connsiteX1" fmla="*/ 16515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16515" y="61077"/>
                  </a:moveTo>
                  <a:lnTo>
                    <a:pt x="16515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570">
              <a:extLst>
                <a:ext uri="{FF2B5EF4-FFF2-40B4-BE49-F238E27FC236}">
                  <a16:creationId xmlns:a16="http://schemas.microsoft.com/office/drawing/2014/main" id="{877695C2-F3B9-8E46-A1BB-1F7CCC45400B}"/>
                </a:ext>
              </a:extLst>
            </p:cNvPr>
            <p:cNvSpPr/>
            <p:nvPr/>
          </p:nvSpPr>
          <p:spPr>
            <a:xfrm>
              <a:off x="6927850" y="6330950"/>
              <a:ext cx="6350" cy="57150"/>
            </a:xfrm>
            <a:custGeom>
              <a:avLst/>
              <a:gdLst>
                <a:gd name="connsiteX0" fmla="*/ 6447 w 6350"/>
                <a:gd name="connsiteY0" fmla="*/ 61077 h 57150"/>
                <a:gd name="connsiteX1" fmla="*/ 6447 w 6350"/>
                <a:gd name="connsiteY1" fmla="*/ 127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57150">
                  <a:moveTo>
                    <a:pt x="6447" y="61077"/>
                  </a:moveTo>
                  <a:lnTo>
                    <a:pt x="6447" y="1270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571">
              <a:extLst>
                <a:ext uri="{FF2B5EF4-FFF2-40B4-BE49-F238E27FC236}">
                  <a16:creationId xmlns:a16="http://schemas.microsoft.com/office/drawing/2014/main" id="{52AAFAF9-9F7B-9B49-9904-C73B7918AE2E}"/>
                </a:ext>
              </a:extLst>
            </p:cNvPr>
            <p:cNvSpPr/>
            <p:nvPr/>
          </p:nvSpPr>
          <p:spPr>
            <a:xfrm>
              <a:off x="2266950" y="6127750"/>
              <a:ext cx="57150" cy="6350"/>
            </a:xfrm>
            <a:custGeom>
              <a:avLst/>
              <a:gdLst>
                <a:gd name="connsiteX0" fmla="*/ 12873 w 57150"/>
                <a:gd name="connsiteY0" fmla="*/ 11327 h 6350"/>
                <a:gd name="connsiteX1" fmla="*/ 60952 w 57150"/>
                <a:gd name="connsiteY1" fmla="*/ 1132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1327"/>
                  </a:moveTo>
                  <a:lnTo>
                    <a:pt x="60952" y="1132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572">
              <a:extLst>
                <a:ext uri="{FF2B5EF4-FFF2-40B4-BE49-F238E27FC236}">
                  <a16:creationId xmlns:a16="http://schemas.microsoft.com/office/drawing/2014/main" id="{050B7778-5E13-5940-BEA0-D5C2A71503D0}"/>
                </a:ext>
              </a:extLst>
            </p:cNvPr>
            <p:cNvSpPr/>
            <p:nvPr/>
          </p:nvSpPr>
          <p:spPr>
            <a:xfrm>
              <a:off x="2266950" y="5695950"/>
              <a:ext cx="57150" cy="6350"/>
            </a:xfrm>
            <a:custGeom>
              <a:avLst/>
              <a:gdLst>
                <a:gd name="connsiteX0" fmla="*/ 12873 w 57150"/>
                <a:gd name="connsiteY0" fmla="*/ 7467 h 6350"/>
                <a:gd name="connsiteX1" fmla="*/ 60952 w 57150"/>
                <a:gd name="connsiteY1" fmla="*/ 7467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7467"/>
                  </a:moveTo>
                  <a:lnTo>
                    <a:pt x="60952" y="7467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573">
              <a:extLst>
                <a:ext uri="{FF2B5EF4-FFF2-40B4-BE49-F238E27FC236}">
                  <a16:creationId xmlns:a16="http://schemas.microsoft.com/office/drawing/2014/main" id="{8238DA98-DB06-0146-9748-D5120C1976C7}"/>
                </a:ext>
              </a:extLst>
            </p:cNvPr>
            <p:cNvSpPr/>
            <p:nvPr/>
          </p:nvSpPr>
          <p:spPr>
            <a:xfrm>
              <a:off x="2266950" y="5251450"/>
              <a:ext cx="57150" cy="6350"/>
            </a:xfrm>
            <a:custGeom>
              <a:avLst/>
              <a:gdLst>
                <a:gd name="connsiteX0" fmla="*/ 12873 w 57150"/>
                <a:gd name="connsiteY0" fmla="*/ 16593 h 6350"/>
                <a:gd name="connsiteX1" fmla="*/ 60952 w 57150"/>
                <a:gd name="connsiteY1" fmla="*/ 16593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6593"/>
                  </a:moveTo>
                  <a:lnTo>
                    <a:pt x="60952" y="16593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574">
              <a:extLst>
                <a:ext uri="{FF2B5EF4-FFF2-40B4-BE49-F238E27FC236}">
                  <a16:creationId xmlns:a16="http://schemas.microsoft.com/office/drawing/2014/main" id="{FDC6FC24-4A20-4743-A04B-F91D31B2F359}"/>
                </a:ext>
              </a:extLst>
            </p:cNvPr>
            <p:cNvSpPr/>
            <p:nvPr/>
          </p:nvSpPr>
          <p:spPr>
            <a:xfrm>
              <a:off x="2266950" y="4819650"/>
              <a:ext cx="57150" cy="6350"/>
            </a:xfrm>
            <a:custGeom>
              <a:avLst/>
              <a:gdLst>
                <a:gd name="connsiteX0" fmla="*/ 12873 w 57150"/>
                <a:gd name="connsiteY0" fmla="*/ 13020 h 6350"/>
                <a:gd name="connsiteX1" fmla="*/ 60952 w 57150"/>
                <a:gd name="connsiteY1" fmla="*/ 1302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3020"/>
                  </a:moveTo>
                  <a:lnTo>
                    <a:pt x="60952" y="13020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575">
              <a:extLst>
                <a:ext uri="{FF2B5EF4-FFF2-40B4-BE49-F238E27FC236}">
                  <a16:creationId xmlns:a16="http://schemas.microsoft.com/office/drawing/2014/main" id="{4D07B1B2-AC8A-794C-9BDF-7517705F71F6}"/>
                </a:ext>
              </a:extLst>
            </p:cNvPr>
            <p:cNvSpPr/>
            <p:nvPr/>
          </p:nvSpPr>
          <p:spPr>
            <a:xfrm>
              <a:off x="2266950" y="4387850"/>
              <a:ext cx="57150" cy="6350"/>
            </a:xfrm>
            <a:custGeom>
              <a:avLst/>
              <a:gdLst>
                <a:gd name="connsiteX0" fmla="*/ 12873 w 57150"/>
                <a:gd name="connsiteY0" fmla="*/ 9446 h 6350"/>
                <a:gd name="connsiteX1" fmla="*/ 60952 w 57150"/>
                <a:gd name="connsiteY1" fmla="*/ 9446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9446"/>
                  </a:moveTo>
                  <a:lnTo>
                    <a:pt x="60952" y="9446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576">
              <a:extLst>
                <a:ext uri="{FF2B5EF4-FFF2-40B4-BE49-F238E27FC236}">
                  <a16:creationId xmlns:a16="http://schemas.microsoft.com/office/drawing/2014/main" id="{F3B11170-6E14-0E43-B01F-B0E5FB75F1FE}"/>
                </a:ext>
              </a:extLst>
            </p:cNvPr>
            <p:cNvSpPr/>
            <p:nvPr/>
          </p:nvSpPr>
          <p:spPr>
            <a:xfrm>
              <a:off x="2266950" y="3943350"/>
              <a:ext cx="57150" cy="6350"/>
            </a:xfrm>
            <a:custGeom>
              <a:avLst/>
              <a:gdLst>
                <a:gd name="connsiteX0" fmla="*/ 12873 w 57150"/>
                <a:gd name="connsiteY0" fmla="*/ 18281 h 6350"/>
                <a:gd name="connsiteX1" fmla="*/ 60952 w 57150"/>
                <a:gd name="connsiteY1" fmla="*/ 18281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350">
                  <a:moveTo>
                    <a:pt x="12873" y="18281"/>
                  </a:moveTo>
                  <a:lnTo>
                    <a:pt x="60952" y="18281"/>
                  </a:lnTo>
                </a:path>
              </a:pathLst>
            </a:custGeom>
            <a:ln w="9713">
              <a:solidFill>
                <a:srgbClr val="000000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577">
              <a:extLst>
                <a:ext uri="{FF2B5EF4-FFF2-40B4-BE49-F238E27FC236}">
                  <a16:creationId xmlns:a16="http://schemas.microsoft.com/office/drawing/2014/main" id="{F333DE79-E954-0743-9DB4-068D298D18C0}"/>
                </a:ext>
              </a:extLst>
            </p:cNvPr>
            <p:cNvSpPr/>
            <p:nvPr/>
          </p:nvSpPr>
          <p:spPr>
            <a:xfrm>
              <a:off x="2411129" y="6246529"/>
              <a:ext cx="166970" cy="141570"/>
            </a:xfrm>
            <a:custGeom>
              <a:avLst/>
              <a:gdLst>
                <a:gd name="connsiteX0" fmla="*/ 23726 w 166970"/>
                <a:gd name="connsiteY0" fmla="*/ 145788 h 141570"/>
                <a:gd name="connsiteX1" fmla="*/ 23726 w 166970"/>
                <a:gd name="connsiteY1" fmla="*/ 19313 h 141570"/>
                <a:gd name="connsiteX2" fmla="*/ 178759 w 166970"/>
                <a:gd name="connsiteY2" fmla="*/ 19313 h 141570"/>
                <a:gd name="connsiteX3" fmla="*/ 178759 w 1669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41570">
                  <a:moveTo>
                    <a:pt x="23726" y="145788"/>
                  </a:moveTo>
                  <a:lnTo>
                    <a:pt x="23726" y="19313"/>
                  </a:lnTo>
                  <a:lnTo>
                    <a:pt x="178759" y="19313"/>
                  </a:lnTo>
                  <a:lnTo>
                    <a:pt x="178759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578">
              <a:extLst>
                <a:ext uri="{FF2B5EF4-FFF2-40B4-BE49-F238E27FC236}">
                  <a16:creationId xmlns:a16="http://schemas.microsoft.com/office/drawing/2014/main" id="{CCBADBC3-C9B9-8746-998C-C2821230AC6A}"/>
                </a:ext>
              </a:extLst>
            </p:cNvPr>
            <p:cNvSpPr/>
            <p:nvPr/>
          </p:nvSpPr>
          <p:spPr>
            <a:xfrm>
              <a:off x="2487329" y="6246529"/>
              <a:ext cx="255870" cy="141570"/>
            </a:xfrm>
            <a:custGeom>
              <a:avLst/>
              <a:gdLst>
                <a:gd name="connsiteX0" fmla="*/ 25043 w 255870"/>
                <a:gd name="connsiteY0" fmla="*/ 19313 h 141570"/>
                <a:gd name="connsiteX1" fmla="*/ 25043 w 255870"/>
                <a:gd name="connsiteY1" fmla="*/ 17564 h 141570"/>
                <a:gd name="connsiteX2" fmla="*/ 257878 w 255870"/>
                <a:gd name="connsiteY2" fmla="*/ 17564 h 141570"/>
                <a:gd name="connsiteX3" fmla="*/ 257878 w 255870"/>
                <a:gd name="connsiteY3" fmla="*/ 145788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41570">
                  <a:moveTo>
                    <a:pt x="25043" y="19313"/>
                  </a:moveTo>
                  <a:lnTo>
                    <a:pt x="25043" y="17564"/>
                  </a:lnTo>
                  <a:lnTo>
                    <a:pt x="257878" y="17564"/>
                  </a:lnTo>
                  <a:lnTo>
                    <a:pt x="257878" y="1457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14571917-DC52-3841-8774-ACBBF5C33242}"/>
                </a:ext>
              </a:extLst>
            </p:cNvPr>
            <p:cNvSpPr/>
            <p:nvPr/>
          </p:nvSpPr>
          <p:spPr>
            <a:xfrm>
              <a:off x="3808129" y="6233829"/>
              <a:ext cx="166970" cy="154270"/>
            </a:xfrm>
            <a:custGeom>
              <a:avLst/>
              <a:gdLst>
                <a:gd name="connsiteX0" fmla="*/ 23181 w 166970"/>
                <a:gd name="connsiteY0" fmla="*/ 158488 h 154270"/>
                <a:gd name="connsiteX1" fmla="*/ 23181 w 166970"/>
                <a:gd name="connsiteY1" fmla="*/ 26185 h 154270"/>
                <a:gd name="connsiteX2" fmla="*/ 178213 w 166970"/>
                <a:gd name="connsiteY2" fmla="*/ 26185 h 154270"/>
                <a:gd name="connsiteX3" fmla="*/ 178213 w 166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54270">
                  <a:moveTo>
                    <a:pt x="23181" y="158488"/>
                  </a:moveTo>
                  <a:lnTo>
                    <a:pt x="23181" y="26185"/>
                  </a:lnTo>
                  <a:lnTo>
                    <a:pt x="178213" y="26185"/>
                  </a:lnTo>
                  <a:lnTo>
                    <a:pt x="178213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47CDDD7-E7EF-DA4D-B3F4-50C4332749D2}"/>
                </a:ext>
              </a:extLst>
            </p:cNvPr>
            <p:cNvSpPr/>
            <p:nvPr/>
          </p:nvSpPr>
          <p:spPr>
            <a:xfrm>
              <a:off x="2601629" y="6233829"/>
              <a:ext cx="293970" cy="154270"/>
            </a:xfrm>
            <a:custGeom>
              <a:avLst/>
              <a:gdLst>
                <a:gd name="connsiteX0" fmla="*/ 27012 w 293970"/>
                <a:gd name="connsiteY0" fmla="*/ 30264 h 154270"/>
                <a:gd name="connsiteX1" fmla="*/ 27012 w 293970"/>
                <a:gd name="connsiteY1" fmla="*/ 25602 h 154270"/>
                <a:gd name="connsiteX2" fmla="*/ 298611 w 293970"/>
                <a:gd name="connsiteY2" fmla="*/ 25602 h 154270"/>
                <a:gd name="connsiteX3" fmla="*/ 298611 w 293970"/>
                <a:gd name="connsiteY3" fmla="*/ 158488 h 15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154270">
                  <a:moveTo>
                    <a:pt x="27012" y="30264"/>
                  </a:moveTo>
                  <a:lnTo>
                    <a:pt x="27012" y="25602"/>
                  </a:lnTo>
                  <a:lnTo>
                    <a:pt x="298611" y="25602"/>
                  </a:lnTo>
                  <a:lnTo>
                    <a:pt x="298611" y="15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581">
              <a:extLst>
                <a:ext uri="{FF2B5EF4-FFF2-40B4-BE49-F238E27FC236}">
                  <a16:creationId xmlns:a16="http://schemas.microsoft.com/office/drawing/2014/main" id="{A603E3A1-FB65-AF48-9416-4520B3F37306}"/>
                </a:ext>
              </a:extLst>
            </p:cNvPr>
            <p:cNvSpPr/>
            <p:nvPr/>
          </p:nvSpPr>
          <p:spPr>
            <a:xfrm>
              <a:off x="3503329" y="6221129"/>
              <a:ext cx="166970" cy="166970"/>
            </a:xfrm>
            <a:custGeom>
              <a:avLst/>
              <a:gdLst>
                <a:gd name="connsiteX0" fmla="*/ 17624 w 166970"/>
                <a:gd name="connsiteY0" fmla="*/ 171188 h 166970"/>
                <a:gd name="connsiteX1" fmla="*/ 17624 w 166970"/>
                <a:gd name="connsiteY1" fmla="*/ 23148 h 166970"/>
                <a:gd name="connsiteX2" fmla="*/ 172656 w 166970"/>
                <a:gd name="connsiteY2" fmla="*/ 23148 h 166970"/>
                <a:gd name="connsiteX3" fmla="*/ 172656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17624" y="171188"/>
                  </a:moveTo>
                  <a:lnTo>
                    <a:pt x="17624" y="23148"/>
                  </a:lnTo>
                  <a:lnTo>
                    <a:pt x="172656" y="23148"/>
                  </a:lnTo>
                  <a:lnTo>
                    <a:pt x="172656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582">
              <a:extLst>
                <a:ext uri="{FF2B5EF4-FFF2-40B4-BE49-F238E27FC236}">
                  <a16:creationId xmlns:a16="http://schemas.microsoft.com/office/drawing/2014/main" id="{56E90BF2-EA1D-AE48-823F-271FEDC207FB}"/>
                </a:ext>
              </a:extLst>
            </p:cNvPr>
            <p:cNvSpPr/>
            <p:nvPr/>
          </p:nvSpPr>
          <p:spPr>
            <a:xfrm>
              <a:off x="5979829" y="6221129"/>
              <a:ext cx="166970" cy="166970"/>
            </a:xfrm>
            <a:custGeom>
              <a:avLst/>
              <a:gdLst>
                <a:gd name="connsiteX0" fmla="*/ 23680 w 166970"/>
                <a:gd name="connsiteY0" fmla="*/ 171188 h 166970"/>
                <a:gd name="connsiteX1" fmla="*/ 23680 w 166970"/>
                <a:gd name="connsiteY1" fmla="*/ 15863 h 166970"/>
                <a:gd name="connsiteX2" fmla="*/ 178713 w 166970"/>
                <a:gd name="connsiteY2" fmla="*/ 15863 h 166970"/>
                <a:gd name="connsiteX3" fmla="*/ 178713 w 1669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166970">
                  <a:moveTo>
                    <a:pt x="23680" y="171188"/>
                  </a:moveTo>
                  <a:lnTo>
                    <a:pt x="23680" y="15863"/>
                  </a:lnTo>
                  <a:lnTo>
                    <a:pt x="178713" y="15863"/>
                  </a:lnTo>
                  <a:lnTo>
                    <a:pt x="178713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583">
              <a:extLst>
                <a:ext uri="{FF2B5EF4-FFF2-40B4-BE49-F238E27FC236}">
                  <a16:creationId xmlns:a16="http://schemas.microsoft.com/office/drawing/2014/main" id="{E643B8F4-A756-BA4C-A9A8-027FAB2D0157}"/>
                </a:ext>
              </a:extLst>
            </p:cNvPr>
            <p:cNvSpPr/>
            <p:nvPr/>
          </p:nvSpPr>
          <p:spPr>
            <a:xfrm>
              <a:off x="2741329" y="6221129"/>
              <a:ext cx="306670" cy="166970"/>
            </a:xfrm>
            <a:custGeom>
              <a:avLst/>
              <a:gdLst>
                <a:gd name="connsiteX0" fmla="*/ 23116 w 306670"/>
                <a:gd name="connsiteY0" fmla="*/ 38302 h 166970"/>
                <a:gd name="connsiteX1" fmla="*/ 23116 w 306670"/>
                <a:gd name="connsiteY1" fmla="*/ 14697 h 166970"/>
                <a:gd name="connsiteX2" fmla="*/ 314235 w 306670"/>
                <a:gd name="connsiteY2" fmla="*/ 14697 h 166970"/>
                <a:gd name="connsiteX3" fmla="*/ 314235 w 306670"/>
                <a:gd name="connsiteY3" fmla="*/ 171188 h 16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66970">
                  <a:moveTo>
                    <a:pt x="23116" y="38302"/>
                  </a:moveTo>
                  <a:lnTo>
                    <a:pt x="23116" y="14697"/>
                  </a:lnTo>
                  <a:lnTo>
                    <a:pt x="314235" y="14697"/>
                  </a:lnTo>
                  <a:lnTo>
                    <a:pt x="314235" y="171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584">
              <a:extLst>
                <a:ext uri="{FF2B5EF4-FFF2-40B4-BE49-F238E27FC236}">
                  <a16:creationId xmlns:a16="http://schemas.microsoft.com/office/drawing/2014/main" id="{897F167E-DF73-A54C-BC21-21E2E0BA698D}"/>
                </a:ext>
              </a:extLst>
            </p:cNvPr>
            <p:cNvSpPr/>
            <p:nvPr/>
          </p:nvSpPr>
          <p:spPr>
            <a:xfrm>
              <a:off x="6056029" y="6208429"/>
              <a:ext cx="255870" cy="179670"/>
            </a:xfrm>
            <a:custGeom>
              <a:avLst/>
              <a:gdLst>
                <a:gd name="connsiteX0" fmla="*/ 24997 w 255870"/>
                <a:gd name="connsiteY0" fmla="*/ 28563 h 179670"/>
                <a:gd name="connsiteX1" fmla="*/ 24997 w 255870"/>
                <a:gd name="connsiteY1" fmla="*/ 25940 h 179670"/>
                <a:gd name="connsiteX2" fmla="*/ 257545 w 255870"/>
                <a:gd name="connsiteY2" fmla="*/ 25940 h 179670"/>
                <a:gd name="connsiteX3" fmla="*/ 257545 w 2558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79670">
                  <a:moveTo>
                    <a:pt x="24997" y="28563"/>
                  </a:moveTo>
                  <a:lnTo>
                    <a:pt x="24997" y="25940"/>
                  </a:lnTo>
                  <a:lnTo>
                    <a:pt x="257545" y="25940"/>
                  </a:lnTo>
                  <a:lnTo>
                    <a:pt x="257545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585">
              <a:extLst>
                <a:ext uri="{FF2B5EF4-FFF2-40B4-BE49-F238E27FC236}">
                  <a16:creationId xmlns:a16="http://schemas.microsoft.com/office/drawing/2014/main" id="{4DE0C53C-BDD7-454F-953C-F3EF65A2B246}"/>
                </a:ext>
              </a:extLst>
            </p:cNvPr>
            <p:cNvSpPr/>
            <p:nvPr/>
          </p:nvSpPr>
          <p:spPr>
            <a:xfrm>
              <a:off x="2893729" y="6208429"/>
              <a:ext cx="306670" cy="179670"/>
            </a:xfrm>
            <a:custGeom>
              <a:avLst/>
              <a:gdLst>
                <a:gd name="connsiteX0" fmla="*/ 16127 w 306670"/>
                <a:gd name="connsiteY0" fmla="*/ 27397 h 179670"/>
                <a:gd name="connsiteX1" fmla="*/ 16127 w 306670"/>
                <a:gd name="connsiteY1" fmla="*/ 25649 h 179670"/>
                <a:gd name="connsiteX2" fmla="*/ 316867 w 306670"/>
                <a:gd name="connsiteY2" fmla="*/ 25649 h 179670"/>
                <a:gd name="connsiteX3" fmla="*/ 316867 w 306670"/>
                <a:gd name="connsiteY3" fmla="*/ 183888 h 17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70" h="179670">
                  <a:moveTo>
                    <a:pt x="16127" y="27397"/>
                  </a:moveTo>
                  <a:lnTo>
                    <a:pt x="16127" y="25649"/>
                  </a:lnTo>
                  <a:lnTo>
                    <a:pt x="316867" y="25649"/>
                  </a:lnTo>
                  <a:lnTo>
                    <a:pt x="316867" y="183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586">
              <a:extLst>
                <a:ext uri="{FF2B5EF4-FFF2-40B4-BE49-F238E27FC236}">
                  <a16:creationId xmlns:a16="http://schemas.microsoft.com/office/drawing/2014/main" id="{34ACD6E0-C371-F94E-B6F0-391CC259F39C}"/>
                </a:ext>
              </a:extLst>
            </p:cNvPr>
            <p:cNvSpPr/>
            <p:nvPr/>
          </p:nvSpPr>
          <p:spPr>
            <a:xfrm>
              <a:off x="3884329" y="6195729"/>
              <a:ext cx="255870" cy="192370"/>
            </a:xfrm>
            <a:custGeom>
              <a:avLst/>
              <a:gdLst>
                <a:gd name="connsiteX0" fmla="*/ 24497 w 255870"/>
                <a:gd name="connsiteY0" fmla="*/ 64285 h 192370"/>
                <a:gd name="connsiteX1" fmla="*/ 24497 w 255870"/>
                <a:gd name="connsiteY1" fmla="*/ 18241 h 192370"/>
                <a:gd name="connsiteX2" fmla="*/ 257337 w 255870"/>
                <a:gd name="connsiteY2" fmla="*/ 18241 h 192370"/>
                <a:gd name="connsiteX3" fmla="*/ 257337 w 255870"/>
                <a:gd name="connsiteY3" fmla="*/ 196588 h 1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70" h="192370">
                  <a:moveTo>
                    <a:pt x="24497" y="64285"/>
                  </a:moveTo>
                  <a:lnTo>
                    <a:pt x="24497" y="18241"/>
                  </a:lnTo>
                  <a:lnTo>
                    <a:pt x="257337" y="18241"/>
                  </a:lnTo>
                  <a:lnTo>
                    <a:pt x="257337" y="196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587">
              <a:extLst>
                <a:ext uri="{FF2B5EF4-FFF2-40B4-BE49-F238E27FC236}">
                  <a16:creationId xmlns:a16="http://schemas.microsoft.com/office/drawing/2014/main" id="{30C503EE-A776-D24F-861D-94A47D9D75A6}"/>
                </a:ext>
              </a:extLst>
            </p:cNvPr>
            <p:cNvSpPr/>
            <p:nvPr/>
          </p:nvSpPr>
          <p:spPr>
            <a:xfrm>
              <a:off x="3033429" y="6170329"/>
              <a:ext cx="332070" cy="217770"/>
            </a:xfrm>
            <a:custGeom>
              <a:avLst/>
              <a:gdLst>
                <a:gd name="connsiteX0" fmla="*/ 26797 w 332070"/>
                <a:gd name="connsiteY0" fmla="*/ 63749 h 217770"/>
                <a:gd name="connsiteX1" fmla="*/ 26797 w 332070"/>
                <a:gd name="connsiteY1" fmla="*/ 15957 h 217770"/>
                <a:gd name="connsiteX2" fmla="*/ 332200 w 332070"/>
                <a:gd name="connsiteY2" fmla="*/ 15957 h 217770"/>
                <a:gd name="connsiteX3" fmla="*/ 332200 w 332070"/>
                <a:gd name="connsiteY3" fmla="*/ 221988 h 21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070" h="217770">
                  <a:moveTo>
                    <a:pt x="26797" y="63749"/>
                  </a:moveTo>
                  <a:lnTo>
                    <a:pt x="26797" y="15957"/>
                  </a:lnTo>
                  <a:lnTo>
                    <a:pt x="332200" y="15957"/>
                  </a:lnTo>
                  <a:lnTo>
                    <a:pt x="332200" y="2219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588">
              <a:extLst>
                <a:ext uri="{FF2B5EF4-FFF2-40B4-BE49-F238E27FC236}">
                  <a16:creationId xmlns:a16="http://schemas.microsoft.com/office/drawing/2014/main" id="{CF44BB4D-64A5-E44E-BAD0-552B5D7BF877}"/>
                </a:ext>
              </a:extLst>
            </p:cNvPr>
            <p:cNvSpPr/>
            <p:nvPr/>
          </p:nvSpPr>
          <p:spPr>
            <a:xfrm>
              <a:off x="3185829" y="6119529"/>
              <a:ext cx="408270" cy="116170"/>
            </a:xfrm>
            <a:custGeom>
              <a:avLst/>
              <a:gdLst>
                <a:gd name="connsiteX0" fmla="*/ 27098 w 408270"/>
                <a:gd name="connsiteY0" fmla="*/ 66757 h 116170"/>
                <a:gd name="connsiteX1" fmla="*/ 27098 w 408270"/>
                <a:gd name="connsiteY1" fmla="*/ 26833 h 116170"/>
                <a:gd name="connsiteX2" fmla="*/ 412640 w 408270"/>
                <a:gd name="connsiteY2" fmla="*/ 26833 h 116170"/>
                <a:gd name="connsiteX3" fmla="*/ 412640 w 408270"/>
                <a:gd name="connsiteY3" fmla="*/ 124748 h 1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116170">
                  <a:moveTo>
                    <a:pt x="27098" y="66757"/>
                  </a:moveTo>
                  <a:lnTo>
                    <a:pt x="27098" y="26833"/>
                  </a:lnTo>
                  <a:lnTo>
                    <a:pt x="412640" y="26833"/>
                  </a:lnTo>
                  <a:lnTo>
                    <a:pt x="412640" y="12474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589">
              <a:extLst>
                <a:ext uri="{FF2B5EF4-FFF2-40B4-BE49-F238E27FC236}">
                  <a16:creationId xmlns:a16="http://schemas.microsoft.com/office/drawing/2014/main" id="{C1DB5AAD-49E3-6244-818A-CBCBBC1DB79C}"/>
                </a:ext>
              </a:extLst>
            </p:cNvPr>
            <p:cNvSpPr/>
            <p:nvPr/>
          </p:nvSpPr>
          <p:spPr>
            <a:xfrm>
              <a:off x="3389029" y="6068729"/>
              <a:ext cx="624170" cy="141570"/>
            </a:xfrm>
            <a:custGeom>
              <a:avLst/>
              <a:gdLst>
                <a:gd name="connsiteX0" fmla="*/ 16815 w 624170"/>
                <a:gd name="connsiteY0" fmla="*/ 77633 h 141570"/>
                <a:gd name="connsiteX1" fmla="*/ 16815 w 624170"/>
                <a:gd name="connsiteY1" fmla="*/ 19063 h 141570"/>
                <a:gd name="connsiteX2" fmla="*/ 636071 w 624170"/>
                <a:gd name="connsiteY2" fmla="*/ 19063 h 141570"/>
                <a:gd name="connsiteX3" fmla="*/ 636071 w 624170"/>
                <a:gd name="connsiteY3" fmla="*/ 145241 h 14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70" h="141570">
                  <a:moveTo>
                    <a:pt x="16815" y="77633"/>
                  </a:moveTo>
                  <a:lnTo>
                    <a:pt x="16815" y="19063"/>
                  </a:lnTo>
                  <a:lnTo>
                    <a:pt x="636071" y="19063"/>
                  </a:lnTo>
                  <a:lnTo>
                    <a:pt x="636071" y="145241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590">
              <a:extLst>
                <a:ext uri="{FF2B5EF4-FFF2-40B4-BE49-F238E27FC236}">
                  <a16:creationId xmlns:a16="http://schemas.microsoft.com/office/drawing/2014/main" id="{B9841437-692C-294C-A5C7-4B179D8FAC64}"/>
                </a:ext>
              </a:extLst>
            </p:cNvPr>
            <p:cNvSpPr/>
            <p:nvPr/>
          </p:nvSpPr>
          <p:spPr>
            <a:xfrm>
              <a:off x="3693829" y="6068729"/>
              <a:ext cx="598770" cy="319370"/>
            </a:xfrm>
            <a:custGeom>
              <a:avLst/>
              <a:gdLst>
                <a:gd name="connsiteX0" fmla="*/ 21497 w 598770"/>
                <a:gd name="connsiteY0" fmla="*/ 19063 h 319370"/>
                <a:gd name="connsiteX1" fmla="*/ 21497 w 598770"/>
                <a:gd name="connsiteY1" fmla="*/ 16728 h 319370"/>
                <a:gd name="connsiteX2" fmla="*/ 602870 w 598770"/>
                <a:gd name="connsiteY2" fmla="*/ 16728 h 319370"/>
                <a:gd name="connsiteX3" fmla="*/ 602870 w 598770"/>
                <a:gd name="connsiteY3" fmla="*/ 323588 h 31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770" h="319370">
                  <a:moveTo>
                    <a:pt x="21497" y="19063"/>
                  </a:moveTo>
                  <a:lnTo>
                    <a:pt x="21497" y="16728"/>
                  </a:lnTo>
                  <a:lnTo>
                    <a:pt x="602870" y="16728"/>
                  </a:lnTo>
                  <a:lnTo>
                    <a:pt x="602870" y="323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591">
              <a:extLst>
                <a:ext uri="{FF2B5EF4-FFF2-40B4-BE49-F238E27FC236}">
                  <a16:creationId xmlns:a16="http://schemas.microsoft.com/office/drawing/2014/main" id="{5FABE68B-3BBF-E449-A27C-CA47964C1639}"/>
                </a:ext>
              </a:extLst>
            </p:cNvPr>
            <p:cNvSpPr/>
            <p:nvPr/>
          </p:nvSpPr>
          <p:spPr>
            <a:xfrm>
              <a:off x="6602129" y="6017929"/>
              <a:ext cx="166970" cy="370170"/>
            </a:xfrm>
            <a:custGeom>
              <a:avLst/>
              <a:gdLst>
                <a:gd name="connsiteX0" fmla="*/ 21811 w 166970"/>
                <a:gd name="connsiteY0" fmla="*/ 374388 h 370170"/>
                <a:gd name="connsiteX1" fmla="*/ 21811 w 166970"/>
                <a:gd name="connsiteY1" fmla="*/ 23237 h 370170"/>
                <a:gd name="connsiteX2" fmla="*/ 177135 w 166970"/>
                <a:gd name="connsiteY2" fmla="*/ 23237 h 370170"/>
                <a:gd name="connsiteX3" fmla="*/ 177135 w 166970"/>
                <a:gd name="connsiteY3" fmla="*/ 374388 h 37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370170">
                  <a:moveTo>
                    <a:pt x="21811" y="374388"/>
                  </a:moveTo>
                  <a:lnTo>
                    <a:pt x="21811" y="23237"/>
                  </a:lnTo>
                  <a:lnTo>
                    <a:pt x="177135" y="23237"/>
                  </a:lnTo>
                  <a:lnTo>
                    <a:pt x="177135" y="374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592">
              <a:extLst>
                <a:ext uri="{FF2B5EF4-FFF2-40B4-BE49-F238E27FC236}">
                  <a16:creationId xmlns:a16="http://schemas.microsoft.com/office/drawing/2014/main" id="{E77083D3-CDDB-084C-B555-7784B261B8CA}"/>
                </a:ext>
              </a:extLst>
            </p:cNvPr>
            <p:cNvSpPr/>
            <p:nvPr/>
          </p:nvSpPr>
          <p:spPr>
            <a:xfrm>
              <a:off x="6170329" y="5954429"/>
              <a:ext cx="293970" cy="433670"/>
            </a:xfrm>
            <a:custGeom>
              <a:avLst/>
              <a:gdLst>
                <a:gd name="connsiteX0" fmla="*/ 26971 w 293970"/>
                <a:gd name="connsiteY0" fmla="*/ 279940 h 433670"/>
                <a:gd name="connsiteX1" fmla="*/ 26971 w 293970"/>
                <a:gd name="connsiteY1" fmla="*/ 24661 h 433670"/>
                <a:gd name="connsiteX2" fmla="*/ 298579 w 293970"/>
                <a:gd name="connsiteY2" fmla="*/ 24661 h 433670"/>
                <a:gd name="connsiteX3" fmla="*/ 298579 w 2939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970" h="433670">
                  <a:moveTo>
                    <a:pt x="26971" y="279940"/>
                  </a:moveTo>
                  <a:lnTo>
                    <a:pt x="26971" y="24661"/>
                  </a:lnTo>
                  <a:lnTo>
                    <a:pt x="298579" y="24661"/>
                  </a:lnTo>
                  <a:lnTo>
                    <a:pt x="298579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593">
              <a:extLst>
                <a:ext uri="{FF2B5EF4-FFF2-40B4-BE49-F238E27FC236}">
                  <a16:creationId xmlns:a16="http://schemas.microsoft.com/office/drawing/2014/main" id="{EC4869E3-42E3-D946-A599-15A0FC2102F6}"/>
                </a:ext>
              </a:extLst>
            </p:cNvPr>
            <p:cNvSpPr/>
            <p:nvPr/>
          </p:nvSpPr>
          <p:spPr>
            <a:xfrm>
              <a:off x="3985929" y="5954429"/>
              <a:ext cx="459070" cy="433670"/>
            </a:xfrm>
            <a:custGeom>
              <a:avLst/>
              <a:gdLst>
                <a:gd name="connsiteX0" fmla="*/ 20229 w 459070"/>
                <a:gd name="connsiteY0" fmla="*/ 131028 h 433670"/>
                <a:gd name="connsiteX1" fmla="*/ 20229 w 459070"/>
                <a:gd name="connsiteY1" fmla="*/ 24661 h 433670"/>
                <a:gd name="connsiteX2" fmla="*/ 465802 w 459070"/>
                <a:gd name="connsiteY2" fmla="*/ 24661 h 433670"/>
                <a:gd name="connsiteX3" fmla="*/ 465802 w 459070"/>
                <a:gd name="connsiteY3" fmla="*/ 437888 h 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070" h="433670">
                  <a:moveTo>
                    <a:pt x="20229" y="131028"/>
                  </a:moveTo>
                  <a:lnTo>
                    <a:pt x="20229" y="24661"/>
                  </a:lnTo>
                  <a:lnTo>
                    <a:pt x="465802" y="24661"/>
                  </a:lnTo>
                  <a:lnTo>
                    <a:pt x="465802" y="4378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594">
              <a:extLst>
                <a:ext uri="{FF2B5EF4-FFF2-40B4-BE49-F238E27FC236}">
                  <a16:creationId xmlns:a16="http://schemas.microsoft.com/office/drawing/2014/main" id="{C1C1A5F3-1F69-064F-BBE6-DC13FDB5B860}"/>
                </a:ext>
              </a:extLst>
            </p:cNvPr>
            <p:cNvSpPr/>
            <p:nvPr/>
          </p:nvSpPr>
          <p:spPr>
            <a:xfrm>
              <a:off x="6310029" y="5954429"/>
              <a:ext cx="382870" cy="78070"/>
            </a:xfrm>
            <a:custGeom>
              <a:avLst/>
              <a:gdLst>
                <a:gd name="connsiteX0" fmla="*/ 23080 w 382870"/>
                <a:gd name="connsiteY0" fmla="*/ 24661 h 78070"/>
                <a:gd name="connsiteX1" fmla="*/ 23080 w 382870"/>
                <a:gd name="connsiteY1" fmla="*/ 19129 h 78070"/>
                <a:gd name="connsiteX2" fmla="*/ 391428 w 382870"/>
                <a:gd name="connsiteY2" fmla="*/ 19129 h 78070"/>
                <a:gd name="connsiteX3" fmla="*/ 391428 w 382870"/>
                <a:gd name="connsiteY3" fmla="*/ 86737 h 7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70" h="78070">
                  <a:moveTo>
                    <a:pt x="23080" y="24661"/>
                  </a:moveTo>
                  <a:lnTo>
                    <a:pt x="23080" y="19129"/>
                  </a:lnTo>
                  <a:lnTo>
                    <a:pt x="391428" y="19129"/>
                  </a:lnTo>
                  <a:lnTo>
                    <a:pt x="391428" y="8673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595">
              <a:extLst>
                <a:ext uri="{FF2B5EF4-FFF2-40B4-BE49-F238E27FC236}">
                  <a16:creationId xmlns:a16="http://schemas.microsoft.com/office/drawing/2014/main" id="{FABB3916-9004-884B-842D-577729ECFBBA}"/>
                </a:ext>
              </a:extLst>
            </p:cNvPr>
            <p:cNvSpPr/>
            <p:nvPr/>
          </p:nvSpPr>
          <p:spPr>
            <a:xfrm>
              <a:off x="4201829" y="5903629"/>
              <a:ext cx="395570" cy="484470"/>
            </a:xfrm>
            <a:custGeom>
              <a:avLst/>
              <a:gdLst>
                <a:gd name="connsiteX0" fmla="*/ 27261 w 395570"/>
                <a:gd name="connsiteY0" fmla="*/ 75461 h 484470"/>
                <a:gd name="connsiteX1" fmla="*/ 27261 w 395570"/>
                <a:gd name="connsiteY1" fmla="*/ 26217 h 484470"/>
                <a:gd name="connsiteX2" fmla="*/ 405226 w 395570"/>
                <a:gd name="connsiteY2" fmla="*/ 26217 h 484470"/>
                <a:gd name="connsiteX3" fmla="*/ 405226 w 395570"/>
                <a:gd name="connsiteY3" fmla="*/ 488688 h 48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484470">
                  <a:moveTo>
                    <a:pt x="27261" y="75461"/>
                  </a:moveTo>
                  <a:lnTo>
                    <a:pt x="27261" y="26217"/>
                  </a:lnTo>
                  <a:lnTo>
                    <a:pt x="405226" y="26217"/>
                  </a:lnTo>
                  <a:lnTo>
                    <a:pt x="405226" y="4886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596">
              <a:extLst>
                <a:ext uri="{FF2B5EF4-FFF2-40B4-BE49-F238E27FC236}">
                  <a16:creationId xmlns:a16="http://schemas.microsoft.com/office/drawing/2014/main" id="{4478C0BB-4109-694C-B5BE-B1E3E63463D4}"/>
                </a:ext>
              </a:extLst>
            </p:cNvPr>
            <p:cNvSpPr/>
            <p:nvPr/>
          </p:nvSpPr>
          <p:spPr>
            <a:xfrm>
              <a:off x="4392329" y="5890929"/>
              <a:ext cx="357470" cy="497170"/>
            </a:xfrm>
            <a:custGeom>
              <a:avLst/>
              <a:gdLst>
                <a:gd name="connsiteX0" fmla="*/ 25598 w 357470"/>
                <a:gd name="connsiteY0" fmla="*/ 38917 h 497170"/>
                <a:gd name="connsiteX1" fmla="*/ 25598 w 357470"/>
                <a:gd name="connsiteY1" fmla="*/ 23176 h 497170"/>
                <a:gd name="connsiteX2" fmla="*/ 369759 w 357470"/>
                <a:gd name="connsiteY2" fmla="*/ 23176 h 497170"/>
                <a:gd name="connsiteX3" fmla="*/ 369759 w 357470"/>
                <a:gd name="connsiteY3" fmla="*/ 501388 h 49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497170">
                  <a:moveTo>
                    <a:pt x="25598" y="38917"/>
                  </a:moveTo>
                  <a:lnTo>
                    <a:pt x="25598" y="23176"/>
                  </a:lnTo>
                  <a:lnTo>
                    <a:pt x="369759" y="23176"/>
                  </a:lnTo>
                  <a:lnTo>
                    <a:pt x="369759" y="501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597">
              <a:extLst>
                <a:ext uri="{FF2B5EF4-FFF2-40B4-BE49-F238E27FC236}">
                  <a16:creationId xmlns:a16="http://schemas.microsoft.com/office/drawing/2014/main" id="{24DBF931-A2BE-654E-A6BA-9999A24E7736}"/>
                </a:ext>
              </a:extLst>
            </p:cNvPr>
            <p:cNvSpPr/>
            <p:nvPr/>
          </p:nvSpPr>
          <p:spPr>
            <a:xfrm>
              <a:off x="4570129" y="5814729"/>
              <a:ext cx="344770" cy="573370"/>
            </a:xfrm>
            <a:custGeom>
              <a:avLst/>
              <a:gdLst>
                <a:gd name="connsiteX0" fmla="*/ 20024 w 344770"/>
                <a:gd name="connsiteY0" fmla="*/ 99376 h 573370"/>
                <a:gd name="connsiteX1" fmla="*/ 20024 w 344770"/>
                <a:gd name="connsiteY1" fmla="*/ 23025 h 573370"/>
                <a:gd name="connsiteX2" fmla="*/ 347278 w 344770"/>
                <a:gd name="connsiteY2" fmla="*/ 23025 h 573370"/>
                <a:gd name="connsiteX3" fmla="*/ 347278 w 344770"/>
                <a:gd name="connsiteY3" fmla="*/ 577588 h 57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573370">
                  <a:moveTo>
                    <a:pt x="20024" y="99376"/>
                  </a:moveTo>
                  <a:lnTo>
                    <a:pt x="20024" y="23025"/>
                  </a:lnTo>
                  <a:lnTo>
                    <a:pt x="347278" y="23025"/>
                  </a:lnTo>
                  <a:lnTo>
                    <a:pt x="347278" y="577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598">
              <a:extLst>
                <a:ext uri="{FF2B5EF4-FFF2-40B4-BE49-F238E27FC236}">
                  <a16:creationId xmlns:a16="http://schemas.microsoft.com/office/drawing/2014/main" id="{1FE3EB6F-F442-C042-A268-A9AB6341D3A6}"/>
                </a:ext>
              </a:extLst>
            </p:cNvPr>
            <p:cNvSpPr/>
            <p:nvPr/>
          </p:nvSpPr>
          <p:spPr>
            <a:xfrm>
              <a:off x="5052729" y="5636929"/>
              <a:ext cx="166970" cy="751170"/>
            </a:xfrm>
            <a:custGeom>
              <a:avLst/>
              <a:gdLst>
                <a:gd name="connsiteX0" fmla="*/ 19711 w 166970"/>
                <a:gd name="connsiteY0" fmla="*/ 755388 h 751170"/>
                <a:gd name="connsiteX1" fmla="*/ 19711 w 166970"/>
                <a:gd name="connsiteY1" fmla="*/ 16947 h 751170"/>
                <a:gd name="connsiteX2" fmla="*/ 174743 w 166970"/>
                <a:gd name="connsiteY2" fmla="*/ 16947 h 751170"/>
                <a:gd name="connsiteX3" fmla="*/ 174743 w 166970"/>
                <a:gd name="connsiteY3" fmla="*/ 755388 h 7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0" h="751170">
                  <a:moveTo>
                    <a:pt x="19711" y="755388"/>
                  </a:moveTo>
                  <a:lnTo>
                    <a:pt x="19711" y="16947"/>
                  </a:lnTo>
                  <a:lnTo>
                    <a:pt x="174743" y="16947"/>
                  </a:lnTo>
                  <a:lnTo>
                    <a:pt x="174743" y="7553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599">
              <a:extLst>
                <a:ext uri="{FF2B5EF4-FFF2-40B4-BE49-F238E27FC236}">
                  <a16:creationId xmlns:a16="http://schemas.microsoft.com/office/drawing/2014/main" id="{7C50A9D4-659F-8046-9AA1-D4F4659D1532}"/>
                </a:ext>
              </a:extLst>
            </p:cNvPr>
            <p:cNvSpPr/>
            <p:nvPr/>
          </p:nvSpPr>
          <p:spPr>
            <a:xfrm>
              <a:off x="4735229" y="5522629"/>
              <a:ext cx="408270" cy="306670"/>
            </a:xfrm>
            <a:custGeom>
              <a:avLst/>
              <a:gdLst>
                <a:gd name="connsiteX0" fmla="*/ 18408 w 408270"/>
                <a:gd name="connsiteY0" fmla="*/ 315125 h 306670"/>
                <a:gd name="connsiteX1" fmla="*/ 18408 w 408270"/>
                <a:gd name="connsiteY1" fmla="*/ 17304 h 306670"/>
                <a:gd name="connsiteX2" fmla="*/ 414732 w 408270"/>
                <a:gd name="connsiteY2" fmla="*/ 17304 h 306670"/>
                <a:gd name="connsiteX3" fmla="*/ 414732 w 408270"/>
                <a:gd name="connsiteY3" fmla="*/ 131247 h 3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270" h="306670">
                  <a:moveTo>
                    <a:pt x="18408" y="315125"/>
                  </a:moveTo>
                  <a:lnTo>
                    <a:pt x="18408" y="17304"/>
                  </a:lnTo>
                  <a:lnTo>
                    <a:pt x="414732" y="17304"/>
                  </a:lnTo>
                  <a:lnTo>
                    <a:pt x="414732" y="131247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600">
              <a:extLst>
                <a:ext uri="{FF2B5EF4-FFF2-40B4-BE49-F238E27FC236}">
                  <a16:creationId xmlns:a16="http://schemas.microsoft.com/office/drawing/2014/main" id="{A96BBF6D-D0AF-E04F-8EB9-97DBF5272F39}"/>
                </a:ext>
              </a:extLst>
            </p:cNvPr>
            <p:cNvSpPr/>
            <p:nvPr/>
          </p:nvSpPr>
          <p:spPr>
            <a:xfrm>
              <a:off x="4925729" y="5459129"/>
              <a:ext cx="446370" cy="928970"/>
            </a:xfrm>
            <a:custGeom>
              <a:avLst/>
              <a:gdLst>
                <a:gd name="connsiteX0" fmla="*/ 26070 w 446370"/>
                <a:gd name="connsiteY0" fmla="*/ 80804 h 928970"/>
                <a:gd name="connsiteX1" fmla="*/ 26070 w 446370"/>
                <a:gd name="connsiteY1" fmla="*/ 23104 h 928970"/>
                <a:gd name="connsiteX2" fmla="*/ 457067 w 446370"/>
                <a:gd name="connsiteY2" fmla="*/ 23104 h 928970"/>
                <a:gd name="connsiteX3" fmla="*/ 457067 w 446370"/>
                <a:gd name="connsiteY3" fmla="*/ 933188 h 92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370" h="928970">
                  <a:moveTo>
                    <a:pt x="26070" y="80804"/>
                  </a:moveTo>
                  <a:lnTo>
                    <a:pt x="26070" y="23104"/>
                  </a:lnTo>
                  <a:lnTo>
                    <a:pt x="457067" y="23104"/>
                  </a:lnTo>
                  <a:lnTo>
                    <a:pt x="457067" y="933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601">
              <a:extLst>
                <a:ext uri="{FF2B5EF4-FFF2-40B4-BE49-F238E27FC236}">
                  <a16:creationId xmlns:a16="http://schemas.microsoft.com/office/drawing/2014/main" id="{32A93512-48E0-684F-96CC-06FD6A1DB739}"/>
                </a:ext>
              </a:extLst>
            </p:cNvPr>
            <p:cNvSpPr/>
            <p:nvPr/>
          </p:nvSpPr>
          <p:spPr>
            <a:xfrm>
              <a:off x="5141629" y="5332129"/>
              <a:ext cx="395570" cy="1055970"/>
            </a:xfrm>
            <a:custGeom>
              <a:avLst/>
              <a:gdLst>
                <a:gd name="connsiteX0" fmla="*/ 25817 w 395570"/>
                <a:gd name="connsiteY0" fmla="*/ 150104 h 1055970"/>
                <a:gd name="connsiteX1" fmla="*/ 25817 w 395570"/>
                <a:gd name="connsiteY1" fmla="*/ 21299 h 1055970"/>
                <a:gd name="connsiteX2" fmla="*/ 396200 w 395570"/>
                <a:gd name="connsiteY2" fmla="*/ 21299 h 1055970"/>
                <a:gd name="connsiteX3" fmla="*/ 396200 w 395570"/>
                <a:gd name="connsiteY3" fmla="*/ 1060188 h 105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570" h="1055970">
                  <a:moveTo>
                    <a:pt x="25817" y="150104"/>
                  </a:moveTo>
                  <a:lnTo>
                    <a:pt x="25817" y="21299"/>
                  </a:lnTo>
                  <a:lnTo>
                    <a:pt x="396200" y="21299"/>
                  </a:lnTo>
                  <a:lnTo>
                    <a:pt x="396200" y="10601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602">
              <a:extLst>
                <a:ext uri="{FF2B5EF4-FFF2-40B4-BE49-F238E27FC236}">
                  <a16:creationId xmlns:a16="http://schemas.microsoft.com/office/drawing/2014/main" id="{80C44846-4397-B94F-98C6-21EBA98B0015}"/>
                </a:ext>
              </a:extLst>
            </p:cNvPr>
            <p:cNvSpPr/>
            <p:nvPr/>
          </p:nvSpPr>
          <p:spPr>
            <a:xfrm>
              <a:off x="5332129" y="5306729"/>
              <a:ext cx="357470" cy="1081370"/>
            </a:xfrm>
            <a:custGeom>
              <a:avLst/>
              <a:gdLst>
                <a:gd name="connsiteX0" fmla="*/ 20365 w 357470"/>
                <a:gd name="connsiteY0" fmla="*/ 46699 h 1081370"/>
                <a:gd name="connsiteX1" fmla="*/ 20365 w 357470"/>
                <a:gd name="connsiteY1" fmla="*/ 26300 h 1081370"/>
                <a:gd name="connsiteX2" fmla="*/ 361024 w 357470"/>
                <a:gd name="connsiteY2" fmla="*/ 26300 h 1081370"/>
                <a:gd name="connsiteX3" fmla="*/ 361024 w 357470"/>
                <a:gd name="connsiteY3" fmla="*/ 1085588 h 108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70" h="1081370">
                  <a:moveTo>
                    <a:pt x="20365" y="46699"/>
                  </a:moveTo>
                  <a:lnTo>
                    <a:pt x="20365" y="26300"/>
                  </a:lnTo>
                  <a:lnTo>
                    <a:pt x="361024" y="26300"/>
                  </a:lnTo>
                  <a:lnTo>
                    <a:pt x="361024" y="10855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603">
              <a:extLst>
                <a:ext uri="{FF2B5EF4-FFF2-40B4-BE49-F238E27FC236}">
                  <a16:creationId xmlns:a16="http://schemas.microsoft.com/office/drawing/2014/main" id="{6E8AF757-7276-2643-9B43-C185CCEE4F77}"/>
                </a:ext>
              </a:extLst>
            </p:cNvPr>
            <p:cNvSpPr/>
            <p:nvPr/>
          </p:nvSpPr>
          <p:spPr>
            <a:xfrm>
              <a:off x="5497229" y="5243229"/>
              <a:ext cx="344770" cy="1144870"/>
            </a:xfrm>
            <a:custGeom>
              <a:avLst/>
              <a:gdLst>
                <a:gd name="connsiteX0" fmla="*/ 25737 w 344770"/>
                <a:gd name="connsiteY0" fmla="*/ 89800 h 1144870"/>
                <a:gd name="connsiteX1" fmla="*/ 25737 w 344770"/>
                <a:gd name="connsiteY1" fmla="*/ 16363 h 1144870"/>
                <a:gd name="connsiteX2" fmla="*/ 350956 w 344770"/>
                <a:gd name="connsiteY2" fmla="*/ 16363 h 1144870"/>
                <a:gd name="connsiteX3" fmla="*/ 350956 w 344770"/>
                <a:gd name="connsiteY3" fmla="*/ 1149088 h 11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70" h="1144870">
                  <a:moveTo>
                    <a:pt x="25737" y="89800"/>
                  </a:moveTo>
                  <a:lnTo>
                    <a:pt x="25737" y="16363"/>
                  </a:lnTo>
                  <a:lnTo>
                    <a:pt x="350956" y="16363"/>
                  </a:lnTo>
                  <a:lnTo>
                    <a:pt x="350956" y="11490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604">
              <a:extLst>
                <a:ext uri="{FF2B5EF4-FFF2-40B4-BE49-F238E27FC236}">
                  <a16:creationId xmlns:a16="http://schemas.microsoft.com/office/drawing/2014/main" id="{DDB3BEC6-1F10-764C-B023-863CA7D12136}"/>
                </a:ext>
              </a:extLst>
            </p:cNvPr>
            <p:cNvSpPr/>
            <p:nvPr/>
          </p:nvSpPr>
          <p:spPr>
            <a:xfrm>
              <a:off x="6500529" y="4963829"/>
              <a:ext cx="433670" cy="1424270"/>
            </a:xfrm>
            <a:custGeom>
              <a:avLst/>
              <a:gdLst>
                <a:gd name="connsiteX0" fmla="*/ 16754 w 433670"/>
                <a:gd name="connsiteY0" fmla="*/ 1009729 h 1424270"/>
                <a:gd name="connsiteX1" fmla="*/ 16754 w 433670"/>
                <a:gd name="connsiteY1" fmla="*/ 20376 h 1424270"/>
                <a:gd name="connsiteX2" fmla="*/ 433768 w 433670"/>
                <a:gd name="connsiteY2" fmla="*/ 20376 h 1424270"/>
                <a:gd name="connsiteX3" fmla="*/ 433768 w 433670"/>
                <a:gd name="connsiteY3" fmla="*/ 1428488 h 142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70" h="1424270">
                  <a:moveTo>
                    <a:pt x="16754" y="1009729"/>
                  </a:moveTo>
                  <a:lnTo>
                    <a:pt x="16754" y="20376"/>
                  </a:lnTo>
                  <a:lnTo>
                    <a:pt x="433768" y="20376"/>
                  </a:lnTo>
                  <a:lnTo>
                    <a:pt x="433768" y="1428488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605">
              <a:extLst>
                <a:ext uri="{FF2B5EF4-FFF2-40B4-BE49-F238E27FC236}">
                  <a16:creationId xmlns:a16="http://schemas.microsoft.com/office/drawing/2014/main" id="{D6E47452-869C-944F-BE49-1B4C3D781E34}"/>
                </a:ext>
              </a:extLst>
            </p:cNvPr>
            <p:cNvSpPr/>
            <p:nvPr/>
          </p:nvSpPr>
          <p:spPr>
            <a:xfrm>
              <a:off x="5662329" y="3719229"/>
              <a:ext cx="1055970" cy="1538570"/>
            </a:xfrm>
            <a:custGeom>
              <a:avLst/>
              <a:gdLst>
                <a:gd name="connsiteX0" fmla="*/ 1063606 w 1055970"/>
                <a:gd name="connsiteY0" fmla="*/ 1264976 h 1538570"/>
                <a:gd name="connsiteX1" fmla="*/ 1063606 w 1055970"/>
                <a:gd name="connsiteY1" fmla="*/ 24716 h 1538570"/>
                <a:gd name="connsiteX2" fmla="*/ 23247 w 1055970"/>
                <a:gd name="connsiteY2" fmla="*/ 24716 h 1538570"/>
                <a:gd name="connsiteX3" fmla="*/ 23247 w 1055970"/>
                <a:gd name="connsiteY3" fmla="*/ 1540363 h 153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970" h="1538570">
                  <a:moveTo>
                    <a:pt x="1063606" y="1264976"/>
                  </a:moveTo>
                  <a:lnTo>
                    <a:pt x="1063606" y="24716"/>
                  </a:lnTo>
                  <a:lnTo>
                    <a:pt x="23247" y="24716"/>
                  </a:lnTo>
                  <a:lnTo>
                    <a:pt x="23247" y="1540363"/>
                  </a:lnTo>
                </a:path>
              </a:pathLst>
            </a:custGeom>
            <a:ln w="29141">
              <a:solidFill>
                <a:srgbClr val="0000FE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680">
              <a:extLst>
                <a:ext uri="{FF2B5EF4-FFF2-40B4-BE49-F238E27FC236}">
                  <a16:creationId xmlns:a16="http://schemas.microsoft.com/office/drawing/2014/main" id="{8A983E2A-2D2B-174C-859E-B9DB76F32C11}"/>
                </a:ext>
              </a:extLst>
            </p:cNvPr>
            <p:cNvSpPr txBox="1"/>
            <p:nvPr/>
          </p:nvSpPr>
          <p:spPr>
            <a:xfrm>
              <a:off x="4162726" y="3105801"/>
              <a:ext cx="1671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zh-CN" dirty="0">
                  <a:solidFill>
                    <a:srgbClr val="C00000"/>
                  </a:solidFill>
                  <a:ea typeface="Arial"/>
                </a:rPr>
                <a:t>single</a:t>
              </a:r>
              <a:r>
                <a:rPr lang="en-US" altLang="zh-CN" spc="-5" dirty="0">
                  <a:solidFill>
                    <a:srgbClr val="C00000"/>
                  </a:solidFill>
                  <a:cs typeface="Arial"/>
                </a:rPr>
                <a:t> </a:t>
              </a:r>
              <a:r>
                <a:rPr lang="en-US" altLang="zh-CN" spc="-5" dirty="0">
                  <a:solidFill>
                    <a:srgbClr val="C00000"/>
                  </a:solidFill>
                  <a:ea typeface="Arial"/>
                </a:rPr>
                <a:t>link</a:t>
              </a:r>
            </a:p>
          </p:txBody>
        </p:sp>
        <p:sp>
          <p:nvSpPr>
            <p:cNvPr id="188" name="TextBox 681">
              <a:extLst>
                <a:ext uri="{FF2B5EF4-FFF2-40B4-BE49-F238E27FC236}">
                  <a16:creationId xmlns:a16="http://schemas.microsoft.com/office/drawing/2014/main" id="{9C2E2708-F6F3-4D41-A4E8-271DEE24A920}"/>
                </a:ext>
              </a:extLst>
            </p:cNvPr>
            <p:cNvSpPr txBox="1"/>
            <p:nvPr/>
          </p:nvSpPr>
          <p:spPr>
            <a:xfrm>
              <a:off x="2076998" y="3914388"/>
              <a:ext cx="201744" cy="2291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0.3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25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0.2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25"/>
                </a:lnSpc>
              </a:pPr>
              <a:endParaRPr lang="en-US" dirty="0"/>
            </a:p>
            <a:p>
              <a:pPr marL="0" indent="53911">
                <a:lnSpc>
                  <a:spcPct val="100000"/>
                </a:lnSpc>
              </a:pP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0.1</a:t>
              </a:r>
            </a:p>
            <a:p>
              <a:pPr>
                <a:lnSpc>
                  <a:spcPts val="1000"/>
                </a:lnSpc>
              </a:pPr>
              <a:endParaRPr lang="en-US" dirty="0"/>
            </a:p>
            <a:p>
              <a:pPr>
                <a:lnSpc>
                  <a:spcPts val="1530"/>
                </a:lnSpc>
              </a:pPr>
              <a:endParaRPr lang="en-US" dirty="0"/>
            </a:p>
            <a:p>
              <a:pPr marL="0">
                <a:lnSpc>
                  <a:spcPct val="100000"/>
                </a:lnSpc>
              </a:pPr>
              <a:r>
                <a:rPr lang="en-US" altLang="zh-CN" sz="750" spc="10" dirty="0">
                  <a:solidFill>
                    <a:srgbClr val="000000"/>
                  </a:solidFill>
                  <a:latin typeface="Arial"/>
                  <a:ea typeface="Arial"/>
                </a:rPr>
                <a:t>0.</a:t>
              </a:r>
              <a:r>
                <a:rPr lang="en-US" altLang="zh-CN" sz="750" dirty="0">
                  <a:solidFill>
                    <a:srgbClr val="000000"/>
                  </a:solidFill>
                  <a:latin typeface="Arial"/>
                  <a:ea typeface="Arial"/>
                </a:rPr>
                <a:t>05</a:t>
              </a:r>
            </a:p>
          </p:txBody>
        </p:sp>
      </p:grpSp>
      <p:sp>
        <p:nvSpPr>
          <p:cNvPr id="189" name="Text Box 165">
            <a:extLst>
              <a:ext uri="{FF2B5EF4-FFF2-40B4-BE49-F238E27FC236}">
                <a16:creationId xmlns:a16="http://schemas.microsoft.com/office/drawing/2014/main" id="{DDD735F9-A78C-498C-A25D-88A8E143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0" y="5731593"/>
            <a:ext cx="10390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Each discrete value alone the x-axis is treated as one data instance.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A24CD8-E071-41D7-B4B1-E6F7B2360380}"/>
              </a:ext>
            </a:extLst>
          </p:cNvPr>
          <p:cNvCxnSpPr/>
          <p:nvPr/>
        </p:nvCxnSpPr>
        <p:spPr>
          <a:xfrm>
            <a:off x="218661" y="3082628"/>
            <a:ext cx="5257800" cy="63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CE998D9-B63E-4146-809D-24B815117F39}"/>
              </a:ext>
            </a:extLst>
          </p:cNvPr>
          <p:cNvCxnSpPr/>
          <p:nvPr/>
        </p:nvCxnSpPr>
        <p:spPr>
          <a:xfrm>
            <a:off x="181632" y="4357863"/>
            <a:ext cx="5257800" cy="63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7E91505-4772-4597-8E09-C143417F4504}"/>
              </a:ext>
            </a:extLst>
          </p:cNvPr>
          <p:cNvCxnSpPr/>
          <p:nvPr/>
        </p:nvCxnSpPr>
        <p:spPr>
          <a:xfrm>
            <a:off x="6586441" y="3097301"/>
            <a:ext cx="5257800" cy="63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2567270-B00D-4BC0-9EF2-45EDFA5768FF}"/>
              </a:ext>
            </a:extLst>
          </p:cNvPr>
          <p:cNvCxnSpPr/>
          <p:nvPr/>
        </p:nvCxnSpPr>
        <p:spPr>
          <a:xfrm>
            <a:off x="6586441" y="4397612"/>
            <a:ext cx="5257800" cy="63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81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2D66-62E2-4440-8F0E-2B678302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pc="5" dirty="0">
                <a:ea typeface="Calibri"/>
              </a:rPr>
              <a:t>(One) bad case for “</a:t>
            </a:r>
            <a:r>
              <a:rPr lang="en-US" altLang="zh-CN" dirty="0">
                <a:ea typeface="Calibri"/>
              </a:rPr>
              <a:t>hard  </a:t>
            </a:r>
            <a:r>
              <a:rPr lang="en-US" altLang="zh-CN" spc="5" dirty="0">
                <a:ea typeface="Calibri"/>
              </a:rPr>
              <a:t>ass</a:t>
            </a:r>
            <a:r>
              <a:rPr lang="en-US" altLang="zh-CN" dirty="0">
                <a:ea typeface="Calibri"/>
              </a:rPr>
              <a:t>ignments”?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4041-5075-E448-B570-003856845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may overlap </a:t>
            </a:r>
          </a:p>
          <a:p>
            <a:r>
              <a:rPr lang="en-US" dirty="0"/>
              <a:t>Some clusters may  be “wider” than others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786E2-20CD-0A43-BD47-E6A391B8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900" y="1500554"/>
            <a:ext cx="1902801" cy="34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1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2D66-62E2-4440-8F0E-2B678302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pc="5" dirty="0">
                <a:ea typeface="Calibri"/>
              </a:rPr>
              <a:t>(One) bad case for “</a:t>
            </a:r>
            <a:r>
              <a:rPr lang="en-US" altLang="zh-CN" dirty="0">
                <a:ea typeface="Calibri"/>
              </a:rPr>
              <a:t>hard  </a:t>
            </a:r>
            <a:r>
              <a:rPr lang="en-US" altLang="zh-CN" spc="5" dirty="0">
                <a:ea typeface="Calibri"/>
              </a:rPr>
              <a:t>ass</a:t>
            </a:r>
            <a:r>
              <a:rPr lang="en-US" altLang="zh-CN" dirty="0">
                <a:ea typeface="Calibri"/>
              </a:rPr>
              <a:t>ignments”?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4041-5075-E448-B570-003856845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may overlap </a:t>
            </a:r>
          </a:p>
          <a:p>
            <a:r>
              <a:rPr lang="en-US" dirty="0"/>
              <a:t>Some clusters may  be “wider” than others</a:t>
            </a:r>
          </a:p>
          <a:p>
            <a:r>
              <a:rPr lang="en-US" i="1" dirty="0">
                <a:solidFill>
                  <a:srgbClr val="C00000"/>
                </a:solidFill>
              </a:rPr>
              <a:t>Distances can be deceiving!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786E2-20CD-0A43-BD47-E6A391B8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900" y="1500554"/>
            <a:ext cx="1902801" cy="34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82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BC6A-89E9-427D-A522-744FD388C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747486"/>
            <a:ext cx="11350171" cy="2364013"/>
          </a:xfrm>
        </p:spPr>
        <p:txBody>
          <a:bodyPr>
            <a:normAutofit/>
          </a:bodyPr>
          <a:lstStyle/>
          <a:p>
            <a:r>
              <a:rPr lang="en-US" dirty="0"/>
              <a:t>Probabilistic clustering / </a:t>
            </a:r>
            <a:br>
              <a:rPr lang="en-US" dirty="0"/>
            </a:br>
            <a:r>
              <a:rPr lang="en-US" dirty="0"/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2515808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4227-6E9B-8942-8216-2CD36D88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0565A-C4F9-E944-BA56-4166C32566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 probabilistic model!</a:t>
                </a:r>
              </a:p>
              <a:p>
                <a:pPr lvl="1"/>
                <a:r>
                  <a:rPr lang="en-US" dirty="0"/>
                  <a:t>Change from distance to likelihood: p(</a:t>
                </a:r>
                <a:r>
                  <a:rPr lang="en-US" i="1" dirty="0" err="1"/>
                  <a:t>x</a:t>
                </a:r>
                <a:r>
                  <a:rPr lang="en-US" dirty="0" err="1"/>
                  <a:t>|</a:t>
                </a:r>
                <a:r>
                  <a:rPr lang="en-US" i="1" dirty="0" err="1"/>
                  <a:t>Y</a:t>
                </a:r>
                <a:r>
                  <a:rPr lang="en-US" dirty="0"/>
                  <a:t>=0)p(</a:t>
                </a:r>
                <a:r>
                  <a:rPr lang="en-US" i="1" dirty="0"/>
                  <a:t>Y</a:t>
                </a:r>
                <a:r>
                  <a:rPr lang="en-US" dirty="0"/>
                  <a:t>=0) vs. p(</a:t>
                </a:r>
                <a:r>
                  <a:rPr lang="en-US" i="1" dirty="0" err="1"/>
                  <a:t>x</a:t>
                </a:r>
                <a:r>
                  <a:rPr lang="en-US" dirty="0" err="1"/>
                  <a:t>|</a:t>
                </a:r>
                <a:r>
                  <a:rPr lang="en-US" i="1" dirty="0" err="1"/>
                  <a:t>Y</a:t>
                </a:r>
                <a:r>
                  <a:rPr lang="en-US" dirty="0"/>
                  <a:t>=1)p(</a:t>
                </a:r>
                <a:r>
                  <a:rPr lang="en-US" i="1" dirty="0"/>
                  <a:t>Y</a:t>
                </a:r>
                <a:r>
                  <a:rPr lang="en-US" dirty="0"/>
                  <a:t>=1)</a:t>
                </a:r>
              </a:p>
              <a:p>
                <a:pPr lvl="1"/>
                <a:r>
                  <a:rPr lang="en-US" dirty="0"/>
                  <a:t>Allows overlaps, clusters of different size, etc.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tell a </a:t>
                </a:r>
                <a:r>
                  <a:rPr lang="en-US" i="1" dirty="0">
                    <a:solidFill>
                      <a:srgbClr val="C00000"/>
                    </a:solidFill>
                  </a:rPr>
                  <a:t>generative story </a:t>
                </a:r>
                <a:r>
                  <a:rPr lang="en-US" dirty="0"/>
                  <a:t>for data</a:t>
                </a:r>
              </a:p>
              <a:p>
                <a:pPr lvl="1"/>
                <a:r>
                  <a:rPr lang="en-US" dirty="0"/>
                  <a:t>P(X|Y)P(Y) is common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Challenge: </a:t>
                </a:r>
              </a:p>
              <a:p>
                <a:pPr lvl="1"/>
                <a:r>
                  <a:rPr lang="en-US" dirty="0"/>
                  <a:t>Like K-means,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estimate model parameters without the </a:t>
                </a:r>
                <a:r>
                  <a:rPr lang="en-US" dirty="0">
                    <a:solidFill>
                      <a:srgbClr val="C00000"/>
                    </a:solidFill>
                  </a:rPr>
                  <a:t>labels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0565A-C4F9-E944-BA56-4166C3256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Fit Gaussian Mixture Model to Data - MATLAB &amp; Simulink">
            <a:extLst>
              <a:ext uri="{FF2B5EF4-FFF2-40B4-BE49-F238E27FC236}">
                <a16:creationId xmlns:a16="http://schemas.microsoft.com/office/drawing/2014/main" id="{2708ACA2-1F68-4EDF-B0E6-7BD87E15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856" y="2620693"/>
            <a:ext cx="3382577" cy="25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399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D402-B7F8-884F-860A-610E50A5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B720-8C1C-254A-9769-9AF6EAAE9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X! </a:t>
            </a:r>
          </a:p>
          <a:p>
            <a:r>
              <a:rPr lang="en-US" dirty="0"/>
              <a:t>Gaussian Naïve Bayes </a:t>
            </a:r>
          </a:p>
          <a:p>
            <a:pPr lvl="1"/>
            <a:r>
              <a:rPr lang="en-US" dirty="0"/>
              <a:t>Multinomial over cluster Y, </a:t>
            </a:r>
          </a:p>
          <a:p>
            <a:pPr lvl="1"/>
            <a:r>
              <a:rPr lang="en-US" dirty="0"/>
              <a:t>Gaussian over each X</a:t>
            </a:r>
            <a:r>
              <a:rPr lang="en-US" baseline="-25000" dirty="0"/>
              <a:t>i</a:t>
            </a:r>
            <a:r>
              <a:rPr lang="en-US" dirty="0"/>
              <a:t> given 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CB3DC-E6B8-CB41-B8D8-ADE0A270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542" y="3296139"/>
            <a:ext cx="2638181" cy="697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EFB85-AEA5-8843-827A-48A43E3CA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"/>
          <a:stretch/>
        </p:blipFill>
        <p:spPr>
          <a:xfrm>
            <a:off x="1797539" y="3918423"/>
            <a:ext cx="5180609" cy="8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9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5808-5E26-46CB-B8A2-D1F075CA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CC3E3-7ABF-4EC4-B324-FD7F95B69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Distribution/Density estimation</a:t>
            </a:r>
          </a:p>
          <a:p>
            <a:pPr lvl="1"/>
            <a:r>
              <a:rPr lang="en-US" dirty="0"/>
              <a:t>Can sample from the distribution to generate new data</a:t>
            </a:r>
          </a:p>
        </p:txBody>
      </p:sp>
      <p:pic>
        <p:nvPicPr>
          <p:cNvPr id="4" name="Picture 2" descr="Image result for clustering">
            <a:extLst>
              <a:ext uri="{FF2B5EF4-FFF2-40B4-BE49-F238E27FC236}">
                <a16:creationId xmlns:a16="http://schemas.microsoft.com/office/drawing/2014/main" id="{B1FDCB26-8C54-4E78-881B-BA4F6124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461" y="1559744"/>
            <a:ext cx="6416899" cy="247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9F9B4B-4853-49F4-8E06-CCEF2433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502" y="4616014"/>
            <a:ext cx="5067300" cy="22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63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E8774-2FF7-D745-8A13-F847EE8F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GMM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C4AA-921E-4B49-8005-F88504B3A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612906"/>
            <a:ext cx="7622345" cy="4564057"/>
          </a:xfrm>
        </p:spPr>
        <p:txBody>
          <a:bodyPr/>
          <a:lstStyle/>
          <a:p>
            <a:r>
              <a:rPr lang="en-US" dirty="0"/>
              <a:t>P(Y): There are </a:t>
            </a:r>
            <a:r>
              <a:rPr lang="en-US" i="1" dirty="0"/>
              <a:t>K </a:t>
            </a:r>
            <a:r>
              <a:rPr lang="en-US" dirty="0"/>
              <a:t>components (classes) </a:t>
            </a:r>
          </a:p>
          <a:p>
            <a:r>
              <a:rPr lang="en-US" dirty="0"/>
              <a:t>P(X|Y): Each component generates data from a Gaussian with mean </a:t>
            </a:r>
            <a:r>
              <a:rPr lang="el-GR" i="1" dirty="0"/>
              <a:t>μ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and covariance matrix </a:t>
            </a:r>
            <a:r>
              <a:rPr lang="el-GR" i="1" dirty="0"/>
              <a:t>Σ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r>
              <a:rPr lang="en-US" dirty="0"/>
              <a:t>Each data point is sampled from a </a:t>
            </a:r>
            <a:r>
              <a:rPr lang="en-US" i="1" dirty="0"/>
              <a:t>generative process</a:t>
            </a:r>
            <a:r>
              <a:rPr lang="en-US" dirty="0"/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Pick a component at random: </a:t>
            </a:r>
            <a:br>
              <a:rPr lang="en-US" dirty="0"/>
            </a:br>
            <a:r>
              <a:rPr lang="en-US" dirty="0"/>
              <a:t>Choose  component </a:t>
            </a:r>
            <a:r>
              <a:rPr lang="en-US" i="1" dirty="0" err="1"/>
              <a:t>i</a:t>
            </a:r>
            <a:r>
              <a:rPr lang="en-US" dirty="0"/>
              <a:t> with probability </a:t>
            </a:r>
            <a:r>
              <a:rPr lang="en-US" i="1" dirty="0"/>
              <a:t>P(y=</a:t>
            </a:r>
            <a:r>
              <a:rPr lang="en-US" i="1" dirty="0" err="1"/>
              <a:t>i</a:t>
            </a:r>
            <a:r>
              <a:rPr lang="en-US" i="1" dirty="0"/>
              <a:t>)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Datapoint ~N(</a:t>
            </a:r>
            <a:r>
              <a:rPr lang="el-GR" dirty="0"/>
              <a:t>μ</a:t>
            </a:r>
            <a:r>
              <a:rPr lang="en-US" i="1" baseline="-25000" dirty="0" err="1"/>
              <a:t>i</a:t>
            </a:r>
            <a:r>
              <a:rPr lang="en-US" dirty="0"/>
              <a:t>, </a:t>
            </a:r>
            <a:r>
              <a:rPr lang="el-GR" dirty="0"/>
              <a:t>Σ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i="1" baseline="-25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98B06-FA31-914B-85C3-66E81078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39" y="1548904"/>
            <a:ext cx="3992941" cy="37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19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59E8-45DA-014D-8119-D5243BA1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estimate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DEA6-2BB8-F345-BE89-2AA34B83A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MLE: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r>
              <a:rPr lang="el-GR" dirty="0"/>
              <a:t>θ:</a:t>
            </a:r>
            <a:r>
              <a:rPr lang="en-US" dirty="0"/>
              <a:t> all model parameters </a:t>
            </a:r>
          </a:p>
          <a:p>
            <a:pPr lvl="2"/>
            <a:r>
              <a:rPr lang="en-US" dirty="0"/>
              <a:t>e.g.,  class probability, means, and variance for </a:t>
            </a:r>
            <a:r>
              <a:rPr lang="en-US" dirty="0" err="1"/>
              <a:t>naïve</a:t>
            </a:r>
            <a:r>
              <a:rPr lang="en-US" dirty="0"/>
              <a:t> Bayes </a:t>
            </a:r>
          </a:p>
          <a:p>
            <a:r>
              <a:rPr lang="en-US" dirty="0"/>
              <a:t>But we don t know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!!!  </a:t>
            </a:r>
          </a:p>
          <a:p>
            <a:r>
              <a:rPr lang="en-US" dirty="0"/>
              <a:t>Maximize </a:t>
            </a:r>
            <a:r>
              <a:rPr lang="en-US" i="1" dirty="0"/>
              <a:t>marginal likelihood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85A0-0DEE-CB44-98A5-BF480C1C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81" y="2082801"/>
            <a:ext cx="3177815" cy="445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EADEC-5428-5046-A345-9F590A07A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37" y="4115160"/>
            <a:ext cx="6557232" cy="630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593A55-FD93-714A-9682-D507C74B8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281" y="1685676"/>
            <a:ext cx="3680028" cy="36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4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F52D-4775-CF4F-B3B4-2EEEE0E0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optimize? Closed Form?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39CF-E458-0349-B8EE-66D02DC4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1666"/>
              </a:lnSpc>
            </a:pPr>
            <a:r>
              <a:rPr lang="en-US" altLang="zh-CN" spc="-15" dirty="0">
                <a:ea typeface="Calibri"/>
              </a:rPr>
              <a:t>Maximize </a:t>
            </a:r>
            <a:r>
              <a:rPr lang="en-US" altLang="zh-CN" i="1" spc="-15" dirty="0">
                <a:ea typeface="Calibri"/>
              </a:rPr>
              <a:t>marginal likelihood</a:t>
            </a:r>
            <a:r>
              <a:rPr lang="en-US" altLang="zh-CN" spc="10" dirty="0">
                <a:ea typeface="Calibri"/>
              </a:rPr>
              <a:t>: </a:t>
            </a:r>
          </a:p>
          <a:p>
            <a:pPr lvl="1">
              <a:lnSpc>
                <a:spcPct val="101666"/>
              </a:lnSpc>
            </a:pPr>
            <a:r>
              <a:rPr lang="en-US" altLang="zh-CN" spc="10" dirty="0">
                <a:ea typeface="Calibri"/>
              </a:rPr>
              <a:t> </a:t>
            </a:r>
          </a:p>
          <a:p>
            <a:pPr>
              <a:lnSpc>
                <a:spcPct val="101666"/>
              </a:lnSpc>
            </a:pPr>
            <a:r>
              <a:rPr lang="en-US" altLang="zh-CN" spc="15" dirty="0">
                <a:ea typeface="Calibri"/>
              </a:rPr>
              <a:t>Almost always a hard problem! </a:t>
            </a:r>
            <a:r>
              <a:rPr lang="en-US" altLang="zh-CN" dirty="0">
                <a:cs typeface="Calibri"/>
              </a:rPr>
              <a:t> </a:t>
            </a:r>
            <a:r>
              <a:rPr lang="en-US" altLang="zh-CN" spc="-420" dirty="0">
                <a:cs typeface="Arial"/>
              </a:rPr>
              <a:t> </a:t>
            </a:r>
          </a:p>
          <a:p>
            <a:pPr lvl="1">
              <a:lnSpc>
                <a:spcPct val="101666"/>
              </a:lnSpc>
            </a:pPr>
            <a:r>
              <a:rPr lang="en-US" altLang="zh-CN" dirty="0">
                <a:ea typeface="Calibri"/>
              </a:rPr>
              <a:t>Usually no closed form solution </a:t>
            </a:r>
            <a:endParaRPr lang="en-US" altLang="zh-CN" sz="2800" dirty="0">
              <a:ea typeface="Calibri"/>
            </a:endParaRPr>
          </a:p>
          <a:p>
            <a:pPr lvl="1">
              <a:lnSpc>
                <a:spcPct val="101666"/>
              </a:lnSpc>
            </a:pPr>
            <a:r>
              <a:rPr lang="en-US" altLang="zh-CN" sz="2400" dirty="0">
                <a:ea typeface="Calibri"/>
              </a:rPr>
              <a:t>Even when P(</a:t>
            </a:r>
            <a:r>
              <a:rPr lang="en-US" altLang="zh-CN" sz="2400" spc="-5" dirty="0">
                <a:ea typeface="Calibri"/>
              </a:rPr>
              <a:t>X, Y ; </a:t>
            </a:r>
            <a:r>
              <a:rPr lang="el-GR" altLang="zh-CN" sz="2400" spc="-5" dirty="0">
                <a:ea typeface="Calibri"/>
              </a:rPr>
              <a:t>θ</a:t>
            </a:r>
            <a:r>
              <a:rPr lang="el-GR" altLang="zh-CN" sz="2400" dirty="0">
                <a:ea typeface="Calibri"/>
              </a:rPr>
              <a:t>) </a:t>
            </a:r>
            <a:r>
              <a:rPr lang="en-US" altLang="zh-CN" sz="2400" dirty="0">
                <a:ea typeface="Calibri"/>
              </a:rPr>
              <a:t>is convex, P(</a:t>
            </a:r>
            <a:r>
              <a:rPr lang="en-US" altLang="zh-CN" sz="2400" spc="-10" dirty="0">
                <a:ea typeface="Calibri"/>
              </a:rPr>
              <a:t>X;</a:t>
            </a:r>
            <a:r>
              <a:rPr lang="el-GR" altLang="zh-CN" sz="2400" spc="-10" dirty="0">
                <a:ea typeface="Calibri"/>
              </a:rPr>
              <a:t>θ</a:t>
            </a:r>
            <a:r>
              <a:rPr lang="el-GR" altLang="zh-CN" sz="2400" dirty="0">
                <a:ea typeface="Calibri"/>
              </a:rPr>
              <a:t>) </a:t>
            </a:r>
            <a:r>
              <a:rPr lang="en-US" altLang="zh-CN" sz="2400" dirty="0">
                <a:ea typeface="Calibri"/>
              </a:rPr>
              <a:t>generally </a:t>
            </a:r>
            <a:r>
              <a:rPr lang="en-US" altLang="zh-CN" sz="2400" spc="5" dirty="0">
                <a:ea typeface="Calibri"/>
              </a:rPr>
              <a:t>is</a:t>
            </a:r>
            <a:r>
              <a:rPr lang="en-US" altLang="zh-CN" spc="5" dirty="0">
                <a:ea typeface="Calibri"/>
              </a:rPr>
              <a:t> not</a:t>
            </a:r>
            <a:endParaRPr lang="en-US" altLang="zh-CN" dirty="0">
              <a:ea typeface="Calibri"/>
            </a:endParaRPr>
          </a:p>
          <a:p>
            <a:pPr lvl="1">
              <a:lnSpc>
                <a:spcPct val="101666"/>
              </a:lnSpc>
            </a:pPr>
            <a:r>
              <a:rPr lang="en-US" altLang="zh-CN" sz="2400" spc="10" dirty="0">
                <a:ea typeface="Calibri"/>
              </a:rPr>
              <a:t>For all but the simplest P(</a:t>
            </a:r>
            <a:r>
              <a:rPr lang="en-US" altLang="zh-CN" sz="2400" spc="15" dirty="0">
                <a:ea typeface="Calibri"/>
              </a:rPr>
              <a:t>X;</a:t>
            </a:r>
            <a:r>
              <a:rPr lang="el-GR" altLang="zh-CN" sz="2400" spc="15" dirty="0">
                <a:ea typeface="Calibri"/>
              </a:rPr>
              <a:t>θ</a:t>
            </a:r>
            <a:r>
              <a:rPr lang="el-GR" altLang="zh-CN" sz="2400" spc="10" dirty="0">
                <a:ea typeface="Calibri"/>
              </a:rPr>
              <a:t>), </a:t>
            </a:r>
            <a:endParaRPr lang="en-US" altLang="zh-CN" sz="2400" spc="10" dirty="0">
              <a:ea typeface="Calibri"/>
            </a:endParaRPr>
          </a:p>
          <a:p>
            <a:pPr lvl="2">
              <a:lnSpc>
                <a:spcPct val="101666"/>
              </a:lnSpc>
            </a:pPr>
            <a:r>
              <a:rPr lang="en-US" altLang="zh-CN" spc="10" dirty="0">
                <a:ea typeface="Calibri"/>
              </a:rPr>
              <a:t>we will have to do </a:t>
            </a:r>
            <a:r>
              <a:rPr lang="en-US" altLang="zh-CN" dirty="0">
                <a:cs typeface="Calibri"/>
              </a:rPr>
              <a:t> </a:t>
            </a:r>
            <a:r>
              <a:rPr lang="en-US" altLang="zh-CN" spc="5" dirty="0">
                <a:ea typeface="Calibri"/>
              </a:rPr>
              <a:t>gradient ascent, in a big m</a:t>
            </a:r>
            <a:r>
              <a:rPr lang="en-US" altLang="zh-CN" dirty="0">
                <a:ea typeface="Calibri"/>
              </a:rPr>
              <a:t>essy space with lots of </a:t>
            </a:r>
            <a:r>
              <a:rPr lang="en-US" altLang="zh-CN" dirty="0">
                <a:cs typeface="Calibri"/>
              </a:rPr>
              <a:t> </a:t>
            </a:r>
            <a:r>
              <a:rPr lang="en-US" altLang="zh-CN" spc="15" dirty="0">
                <a:ea typeface="Calibri"/>
              </a:rPr>
              <a:t>local optim</a:t>
            </a:r>
            <a:r>
              <a:rPr lang="en-US" altLang="zh-CN" spc="10" dirty="0">
                <a:ea typeface="Calibri"/>
              </a:rPr>
              <a:t>um…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B6A5D-AAD6-D647-95CC-322BA7FD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213923"/>
            <a:ext cx="5247861" cy="4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0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8ED6-057B-46B2-8ACC-8B962633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E68AB-39C8-4E27-92D4-28134AB29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  <a:p>
            <a:pPr lvl="1"/>
            <a:r>
              <a:rPr lang="en-US" dirty="0"/>
              <a:t>After seeing many data, can the model generate one?</a:t>
            </a:r>
          </a:p>
          <a:p>
            <a:pPr lvl="1"/>
            <a:r>
              <a:rPr lang="en-US" dirty="0"/>
              <a:t>Example: Google bedroom image search (real images)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636B7-C91D-4145-B807-0DA8F9A3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197" y="3000294"/>
            <a:ext cx="8346083" cy="360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1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41D1-E226-434E-B58D-3935EE06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83328-ABBF-4059-BE03-E3185859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  <a:p>
            <a:pPr lvl="1"/>
            <a:r>
              <a:rPr lang="en-US" dirty="0"/>
              <a:t>After seeing many data, can the model generate one?</a:t>
            </a:r>
          </a:p>
          <a:p>
            <a:pPr lvl="1"/>
            <a:r>
              <a:rPr lang="en-US" dirty="0"/>
              <a:t>Example: Machine generated images [Radford et al., ICLR 2016]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6211D-A879-40FF-B7F7-357004BE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29" y="2850339"/>
            <a:ext cx="7650951" cy="387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0EEC-9C91-44BE-A029-47D87FCC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04CF8-2F5D-47F9-B5A2-0E30CE4AC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models (variants)</a:t>
            </a:r>
          </a:p>
          <a:p>
            <a:pPr lvl="1"/>
            <a:r>
              <a:rPr lang="en-US" dirty="0"/>
              <a:t>Image “translation”</a:t>
            </a:r>
          </a:p>
          <a:p>
            <a:pPr lvl="2"/>
            <a:r>
              <a:rPr lang="en-US" dirty="0"/>
              <a:t>[Huang et al., ECCV 2018]</a:t>
            </a:r>
          </a:p>
          <a:p>
            <a:pPr lvl="1"/>
            <a:r>
              <a:rPr lang="en-US" dirty="0"/>
              <a:t>Conditional image generation</a:t>
            </a:r>
          </a:p>
          <a:p>
            <a:pPr lvl="2"/>
            <a:r>
              <a:rPr lang="en-US" dirty="0"/>
              <a:t>[Wang et al., CVPR 2018]</a:t>
            </a:r>
          </a:p>
          <a:p>
            <a:pPr lvl="2"/>
            <a:r>
              <a:rPr lang="en-US" dirty="0"/>
              <a:t>[Park et al., CVPR 2019]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A8D88-1576-48B7-B96E-43A0861E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59" y="1521034"/>
            <a:ext cx="5612921" cy="2803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DD21D-A1C5-42BF-ABAC-5F1B1A7FC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4546172"/>
            <a:ext cx="5969000" cy="2244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92C6E-2F28-476A-87D2-2F3E91444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59" y="4546172"/>
            <a:ext cx="5612921" cy="210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1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7C3B-102E-4581-BE1C-9FF48D2E2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3" name="Picture 70">
            <a:extLst>
              <a:ext uri="{FF2B5EF4-FFF2-40B4-BE49-F238E27FC236}">
                <a16:creationId xmlns:a16="http://schemas.microsoft.com/office/drawing/2014/main" id="{C5C537E2-A091-4F5B-9FB0-4EF0A331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34" y="2176754"/>
            <a:ext cx="4319296" cy="43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2268</Words>
  <Application>Microsoft Macintosh PowerPoint</Application>
  <PresentationFormat>Widescreen</PresentationFormat>
  <Paragraphs>629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CSE 3521:  Introduction to Artificial Intelligence </vt:lpstr>
      <vt:lpstr>Clustering</vt:lpstr>
      <vt:lpstr>Today</vt:lpstr>
      <vt:lpstr>Unsupervised learning</vt:lpstr>
      <vt:lpstr>Unsupervised learning</vt:lpstr>
      <vt:lpstr>Unsupervised learning</vt:lpstr>
      <vt:lpstr>Unsupervised learning</vt:lpstr>
      <vt:lpstr>Unsupervised learning</vt:lpstr>
      <vt:lpstr>Clustering</vt:lpstr>
      <vt:lpstr>Clustering</vt:lpstr>
      <vt:lpstr>Clustering</vt:lpstr>
      <vt:lpstr>Clustering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K-Means: an iterative clustering algorithm</vt:lpstr>
      <vt:lpstr>K-Means</vt:lpstr>
      <vt:lpstr>K-Means</vt:lpstr>
      <vt:lpstr>K-Means optimization: a second glance</vt:lpstr>
      <vt:lpstr>Phase I: Update Assignments</vt:lpstr>
      <vt:lpstr>Phase II: Update Means</vt:lpstr>
      <vt:lpstr>K-means: animation</vt:lpstr>
      <vt:lpstr>Initialization</vt:lpstr>
      <vt:lpstr>K-Means Getting Stuck</vt:lpstr>
      <vt:lpstr>K-Means Questions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(One) bad case for “hard  assignments”?</vt:lpstr>
      <vt:lpstr>(One) bad case for “hard  assignments”?</vt:lpstr>
      <vt:lpstr>Probabilistic clustering /  Generative models</vt:lpstr>
      <vt:lpstr>Probabilistic Clustering</vt:lpstr>
      <vt:lpstr>What model to use</vt:lpstr>
      <vt:lpstr>General GMM assumption</vt:lpstr>
      <vt:lpstr>How to estimate parameter</vt:lpstr>
      <vt:lpstr>How do we optimize? Closed Form?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Binte Jafar, Jeniya T.</dc:creator>
  <cp:lastModifiedBy>Tabassum, Jeniya T.</cp:lastModifiedBy>
  <cp:revision>194</cp:revision>
  <dcterms:created xsi:type="dcterms:W3CDTF">2020-06-25T19:45:53Z</dcterms:created>
  <dcterms:modified xsi:type="dcterms:W3CDTF">2021-03-24T15:29:28Z</dcterms:modified>
</cp:coreProperties>
</file>